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3" r:id="rId2"/>
  </p:sldMasterIdLst>
  <p:notesMasterIdLst>
    <p:notesMasterId r:id="rId44"/>
  </p:notesMasterIdLst>
  <p:sldIdLst>
    <p:sldId id="330" r:id="rId3"/>
    <p:sldId id="561" r:id="rId4"/>
    <p:sldId id="612" r:id="rId5"/>
    <p:sldId id="1018" r:id="rId6"/>
    <p:sldId id="1019" r:id="rId7"/>
    <p:sldId id="1021" r:id="rId8"/>
    <p:sldId id="1022" r:id="rId9"/>
    <p:sldId id="937" r:id="rId10"/>
    <p:sldId id="918" r:id="rId11"/>
    <p:sldId id="954" r:id="rId12"/>
    <p:sldId id="934" r:id="rId13"/>
    <p:sldId id="956" r:id="rId14"/>
    <p:sldId id="958" r:id="rId15"/>
    <p:sldId id="960" r:id="rId16"/>
    <p:sldId id="963" r:id="rId17"/>
    <p:sldId id="965" r:id="rId18"/>
    <p:sldId id="966" r:id="rId19"/>
    <p:sldId id="964" r:id="rId20"/>
    <p:sldId id="282" r:id="rId21"/>
    <p:sldId id="1015" r:id="rId22"/>
    <p:sldId id="1013" r:id="rId23"/>
    <p:sldId id="1026" r:id="rId24"/>
    <p:sldId id="1027" r:id="rId25"/>
    <p:sldId id="1025" r:id="rId26"/>
    <p:sldId id="1036" r:id="rId27"/>
    <p:sldId id="1023" r:id="rId28"/>
    <p:sldId id="564" r:id="rId29"/>
    <p:sldId id="585" r:id="rId30"/>
    <p:sldId id="572" r:id="rId31"/>
    <p:sldId id="574" r:id="rId32"/>
    <p:sldId id="1034" r:id="rId33"/>
    <p:sldId id="1028" r:id="rId34"/>
    <p:sldId id="1035" r:id="rId35"/>
    <p:sldId id="1030" r:id="rId36"/>
    <p:sldId id="1031" r:id="rId37"/>
    <p:sldId id="1024" r:id="rId38"/>
    <p:sldId id="1017" r:id="rId39"/>
    <p:sldId id="1020" r:id="rId40"/>
    <p:sldId id="1033" r:id="rId41"/>
    <p:sldId id="1032" r:id="rId42"/>
    <p:sldId id="990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728F6-CAF9-6D41-A750-BF7E693198CF}" type="datetimeFigureOut">
              <a:rPr lang="ro-RO" smtClean="0"/>
              <a:t>24.10.2018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4D7E5-0C63-9F4E-A36E-FA3E3D7E6AA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211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8731">
              <a:defRPr/>
            </a:pPr>
            <a:r>
              <a:rPr lang="en-GB" b="1" dirty="0"/>
              <a:t>Abbreviations</a:t>
            </a:r>
          </a:p>
          <a:p>
            <a:pPr defTabSz="948731">
              <a:defRPr/>
            </a:pPr>
            <a:r>
              <a:rPr lang="en-GB" dirty="0"/>
              <a:t>ACEI=angiotensin-converting enzyme inhibitor, ARB=angiotensin-receptor blocker</a:t>
            </a:r>
            <a:r>
              <a:rPr lang="en-US" dirty="0"/>
              <a:t>; </a:t>
            </a:r>
            <a:r>
              <a:rPr lang="en-GB" dirty="0"/>
              <a:t>ARR=absolute risk reduction; CIBIS-II=</a:t>
            </a:r>
            <a:r>
              <a:rPr lang="en-US" dirty="0"/>
              <a:t>Cardiac Insufficiency Bisoprolol Study II; </a:t>
            </a:r>
            <a:r>
              <a:rPr lang="en-GB" dirty="0"/>
              <a:t>HF=heart failure; HFrEF=heart failure with reduced ejection fraction; MRA=mineralocorticoid receptor antagonist; RAAS=renin-angiotensin aldosterone system;</a:t>
            </a:r>
            <a:r>
              <a:rPr lang="en-US" dirty="0"/>
              <a:t> RALES=Randomized Aldactone Evaluation Study; SNS=sympathetic nervous system; SOLVD=Studies of Left Ventricular Dysfunction Treatment; CHARM=Candesartan in Heart failure: Assessment of Reduction in Mortality and morbidity</a:t>
            </a:r>
          </a:p>
          <a:p>
            <a:pPr defTabSz="948731">
              <a:defRPr/>
            </a:pPr>
            <a:endParaRPr lang="en-US" dirty="0"/>
          </a:p>
          <a:p>
            <a:pPr defTabSz="948731">
              <a:defRPr/>
            </a:pPr>
            <a:r>
              <a:rPr lang="en-US" b="1" dirty="0"/>
              <a:t>References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en-GB" dirty="0"/>
              <a:t>McMurray et al. Eur Heart J 2012;33:1787–847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en-GB" dirty="0"/>
              <a:t>SOLVD Investigators. N Engl J Med 1991;325:293–302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en-GB" dirty="0"/>
              <a:t>CIBIS-II Investigators. Lancet 1999;353:9–13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en-GB" dirty="0"/>
              <a:t>Pitt et al. N Engl J Med 1999;341:709-17;–50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en-US" dirty="0"/>
              <a:t>Granger et al. Lancet 2003;362:772–6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en-GB" dirty="0"/>
              <a:t>Go et al. Circulation 2014;129:e28-e292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fr-FR" dirty="0"/>
              <a:t>Yancy et al. Circulation 2013;128:e240–327</a:t>
            </a:r>
          </a:p>
          <a:p>
            <a:pPr marL="238620" indent="-238620" defTabSz="948731">
              <a:buFontTx/>
              <a:buAutoNum type="arabicPeriod"/>
              <a:defRPr/>
            </a:pPr>
            <a:r>
              <a:rPr lang="fr-FR" dirty="0"/>
              <a:t>Levy et al. N Engl J Med 2002;347:1397–402</a:t>
            </a:r>
            <a:endParaRPr lang="en-GB" dirty="0"/>
          </a:p>
          <a:p>
            <a:pPr defTabSz="948731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CF25-F849-4F50-9836-5F4CF5542A86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54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b="1" dirty="0"/>
              <a:t>Abbreviations</a:t>
            </a:r>
          </a:p>
          <a:p>
            <a:r>
              <a:rPr lang="en-GB" sz="1300" dirty="0">
                <a:solidFill>
                  <a:srgbClr val="000000"/>
                </a:solidFill>
              </a:rPr>
              <a:t>CI=confidence intervals; CV=cardiovascular; HF=heart failure; </a:t>
            </a:r>
            <a:r>
              <a:rPr lang="en-GB" sz="1300" dirty="0" err="1">
                <a:solidFill>
                  <a:srgbClr val="000000"/>
                </a:solidFill>
              </a:rPr>
              <a:t>NNT</a:t>
            </a:r>
            <a:r>
              <a:rPr lang="en-GB" sz="1300" dirty="0">
                <a:solidFill>
                  <a:srgbClr val="000000"/>
                </a:solidFill>
              </a:rPr>
              <a:t>=number needed to treat</a:t>
            </a:r>
          </a:p>
          <a:p>
            <a:endParaRPr lang="en-GB" sz="1300" b="1" dirty="0">
              <a:solidFill>
                <a:srgbClr val="000000"/>
              </a:solidFill>
            </a:endParaRPr>
          </a:p>
          <a:p>
            <a:endParaRPr lang="en-GB" sz="1300" b="1" dirty="0">
              <a:solidFill>
                <a:srgbClr val="000000"/>
              </a:solidFill>
            </a:endParaRPr>
          </a:p>
          <a:p>
            <a:r>
              <a:rPr lang="en-GB" sz="1300" b="1" dirty="0">
                <a:solidFill>
                  <a:srgbClr val="000000"/>
                </a:solidFill>
              </a:rPr>
              <a:t>Reference</a:t>
            </a:r>
          </a:p>
          <a:p>
            <a:pPr defTabSz="954634">
              <a:defRPr/>
            </a:pPr>
            <a:r>
              <a:rPr lang="en-GB" sz="1300" dirty="0">
                <a:solidFill>
                  <a:srgbClr val="000000"/>
                </a:solidFill>
              </a:rPr>
              <a:t>McMurray, et al. N </a:t>
            </a:r>
            <a:r>
              <a:rPr lang="en-GB" sz="1300" dirty="0" err="1">
                <a:solidFill>
                  <a:srgbClr val="000000"/>
                </a:solidFill>
              </a:rPr>
              <a:t>Engl</a:t>
            </a:r>
            <a:r>
              <a:rPr lang="en-GB" sz="1300" dirty="0">
                <a:solidFill>
                  <a:srgbClr val="000000"/>
                </a:solidFill>
              </a:rPr>
              <a:t> J Med 2014; </a:t>
            </a:r>
            <a:r>
              <a:rPr lang="en-GB" sz="1300" dirty="0" err="1">
                <a:solidFill>
                  <a:srgbClr val="000000"/>
                </a:solidFill>
              </a:rPr>
              <a:t>ePub</a:t>
            </a:r>
            <a:r>
              <a:rPr lang="en-GB" sz="1300" dirty="0">
                <a:solidFill>
                  <a:srgbClr val="000000"/>
                </a:solidFill>
              </a:rPr>
              <a:t> ahead of print: </a:t>
            </a:r>
            <a:r>
              <a:rPr lang="en-GB" sz="1300" dirty="0" err="1">
                <a:solidFill>
                  <a:srgbClr val="000000"/>
                </a:solidFill>
              </a:rPr>
              <a:t>DOI</a:t>
            </a:r>
            <a:r>
              <a:rPr lang="en-GB" sz="1300" dirty="0">
                <a:solidFill>
                  <a:srgbClr val="000000"/>
                </a:solidFill>
              </a:rPr>
              <a:t>: 10.1056/NEJMoa1409077.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CF25-F849-4F50-9836-5F4CF5542A8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6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7701" y="268290"/>
            <a:ext cx="5668963" cy="3900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8289" y="268288"/>
            <a:ext cx="184150" cy="388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rtlCol="0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4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rtlCol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7"/>
            <a:ext cx="5505450" cy="365125"/>
          </a:xfrm>
        </p:spPr>
        <p:txBody>
          <a:bodyPr/>
          <a:lstStyle>
            <a:lvl1pPr>
              <a:defRPr sz="1650" b="0">
                <a:solidFill>
                  <a:schemeClr val="bg1"/>
                </a:solidFill>
              </a:defRPr>
            </a:lvl1pPr>
          </a:lstStyle>
          <a:p>
            <a:fld id="{B3412460-0910-43DA-8909-EB2B46FE76A9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9451" y="6356352"/>
            <a:ext cx="4735513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58585"/>
                </a:solidFill>
                <a:latin typeface="Century Gothic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588" y="6356352"/>
            <a:ext cx="685800" cy="365125"/>
          </a:xfrm>
        </p:spPr>
        <p:txBody>
          <a:bodyPr/>
          <a:lstStyle>
            <a:lvl1pPr>
              <a:defRPr sz="825">
                <a:solidFill>
                  <a:srgbClr val="858585"/>
                </a:solidFill>
              </a:defRPr>
            </a:lvl1pPr>
          </a:lstStyle>
          <a:p>
            <a:fld id="{CCA8B915-AF38-4009-8CA4-8B334DDD7A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639" y="268290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68D4C11-63B6-44D4-AE39-54D7706EA127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2A33496-4419-40E9-A51C-0BC48F9A1B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639" y="268290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10977A71-7213-4D9E-B030-19C8602CE34F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B8AA8C64-4CC6-4FD8-A1E1-1BD1739DC4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6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48639" y="268290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E1CE5-0C31-444C-B053-C62F936EF560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71C89-C7A8-4D7E-BCB5-05B5F2989C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75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8639" y="268290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EB1D10-5EDE-448A-B146-0DC968D37770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AC0C4-CD9E-44F6-9EE1-4714708AF2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1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639" y="268290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1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7414CF-F5B1-4997-82D9-AAE79D84FA29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7B081-5969-47FF-8DA8-58F6A4AB20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08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46625" y="268290"/>
            <a:ext cx="4114800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1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161925" y="6124577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364E61CD-9065-45F4-B439-FFA0A2AE072E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174626" y="6356352"/>
            <a:ext cx="3863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D7586F6-6695-46F1-ADDC-69A744AAAC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8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16776" y="268288"/>
            <a:ext cx="1639888" cy="3638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3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3CDA41-DC84-4074-AD88-BDB0EF2ECACA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BF114-AC43-4815-BEC0-C035F62188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7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939" y="268288"/>
            <a:ext cx="720725" cy="3638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3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90"/>
            <a:ext cx="47019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7"/>
            <a:ext cx="23042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7"/>
            <a:ext cx="2304288" cy="177566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253E14FC-7CFD-4668-A887-9ACBEA4BE458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39147833-CCCE-45D3-B25B-7A22B2EC3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40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2014" y="268290"/>
            <a:ext cx="16462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ADC8F7-D0B4-4E8F-8142-2063FDA29EE2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222C1-C616-48A1-9F4E-A9F11A0067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70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48639" y="268290"/>
            <a:ext cx="719137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6"/>
            <a:ext cx="1322295" cy="5090739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6"/>
            <a:ext cx="6019800" cy="51097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315C05-03FB-405A-A913-856E05D5E98C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64029-8513-48AE-8FB0-67E255C64B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2014" y="268290"/>
            <a:ext cx="16462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013" y="6356352"/>
            <a:ext cx="1752600" cy="365125"/>
          </a:xfrm>
        </p:spPr>
        <p:txBody>
          <a:bodyPr/>
          <a:lstStyle>
            <a:lvl1pPr>
              <a:defRPr/>
            </a:lvl1pPr>
          </a:lstStyle>
          <a:p>
            <a:fld id="{D8E4A27C-B101-4E8D-A95B-960BCC0EEFF9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F08C-6821-4027-9B3A-ACFAA25B50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35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AECE4C-3BBF-5542-B638-B55C3F9578F8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AE8B5-B621-2840-80C6-1B018A4949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43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74462-1FE6-1E4D-B18E-1A6E659CA28D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1E088-5B24-6B4B-8D7A-EB26DDEA24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4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D56AAB-F49A-5947-9960-72AB7EE8D6B9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645C3-59BF-9C40-9B32-A812688F8E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40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59D1EB-4C8C-A14E-9402-C13AA61575A5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3B7A7A-F261-6747-A5C9-BF5CF4546D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39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D61B4-8481-5A43-9D0F-CEA2E0BBFF41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DD34E-C235-BC4E-8FD5-CDA82984F9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91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9A241-6E9A-2A49-A459-7EFD632D1415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60A94-CDA8-3347-BF2F-1CA462AA10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842CBF-3B1F-7640-87FD-A5545D68CF67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C7DDC-E05A-354C-B430-4E8A8CCC7D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32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D22D11-4CFF-7242-B384-D8F1E3E17F9D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FC4FF-3DEA-CD4C-B719-CA41205DCA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98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E241D1-6DDE-0648-B16F-008A1B86FCFD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155FD-DF97-4948-A14F-E5A412C1D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12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9F72A5-BF25-0D44-B08F-3FEDBDF38216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15A2A3-F5DB-E644-A003-B1CC6BD18A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1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7701" y="268290"/>
            <a:ext cx="5668963" cy="2560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68289" y="268288"/>
            <a:ext cx="184150" cy="388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171950"/>
            <a:ext cx="5457919" cy="1085850"/>
          </a:xfrm>
        </p:spPr>
        <p:txBody>
          <a:bodyPr>
            <a:normAutofit/>
          </a:bodyPr>
          <a:lstStyle>
            <a:lvl1pPr>
              <a:defRPr sz="34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801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3429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1" y="2877671"/>
            <a:ext cx="5646867" cy="128016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3276600" y="390527"/>
            <a:ext cx="5499100" cy="365125"/>
          </a:xfrm>
        </p:spPr>
        <p:txBody>
          <a:bodyPr/>
          <a:lstStyle>
            <a:lvl1pPr>
              <a:defRPr sz="1650" b="0">
                <a:solidFill>
                  <a:schemeClr val="bg1"/>
                </a:solidFill>
              </a:defRPr>
            </a:lvl1pPr>
          </a:lstStyle>
          <a:p>
            <a:fld id="{179D60B6-C649-4B0F-82F8-2C9266BA0802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213101" y="6356352"/>
            <a:ext cx="47355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6113" y="6356352"/>
            <a:ext cx="685800" cy="365125"/>
          </a:xfrm>
        </p:spPr>
        <p:txBody>
          <a:bodyPr/>
          <a:lstStyle>
            <a:lvl1pPr>
              <a:defRPr sz="825">
                <a:solidFill>
                  <a:srgbClr val="858585"/>
                </a:solidFill>
              </a:defRPr>
            </a:lvl1pPr>
          </a:lstStyle>
          <a:p>
            <a:fld id="{96E46780-184B-4DDF-BDA7-5DDE2FC8B4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82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0A1D6-EA63-5B4D-AB99-7A0292D4B9F4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4DF9D-2970-874C-B765-7E8FD6EABE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6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96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Image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7153" y="6535002"/>
            <a:ext cx="232040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orizonturi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politica</a:t>
            </a:r>
            <a:r>
              <a:rPr lang="en-US" dirty="0"/>
              <a:t> </a:t>
            </a:r>
            <a:r>
              <a:rPr lang="en-US" dirty="0" err="1"/>
              <a:t>medicamentului</a:t>
            </a:r>
            <a:r>
              <a:rPr lang="en-US" dirty="0"/>
              <a:t> din Romania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570431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8929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234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875" y="268290"/>
            <a:ext cx="1646238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4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4" y="2209802"/>
            <a:ext cx="6508377" cy="3916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7212013" y="6356352"/>
            <a:ext cx="1752600" cy="365125"/>
          </a:xfrm>
        </p:spPr>
        <p:txBody>
          <a:bodyPr/>
          <a:lstStyle>
            <a:lvl1pPr>
              <a:defRPr/>
            </a:lvl1pPr>
          </a:lstStyle>
          <a:p>
            <a:fld id="{C80785F1-6D4F-4633-A773-9E8C283E2A9E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178051" y="6356352"/>
            <a:ext cx="4927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31788" y="360365"/>
            <a:ext cx="506412" cy="365125"/>
          </a:xfrm>
        </p:spPr>
        <p:txBody>
          <a:bodyPr/>
          <a:lstStyle>
            <a:lvl1pPr>
              <a:defRPr/>
            </a:lvl1pPr>
          </a:lstStyle>
          <a:p>
            <a:fld id="{252E461B-3FED-4E56-8CF9-3A7E5FBA1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6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59701" y="268288"/>
            <a:ext cx="1098550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/>
          <a:lstStyle>
            <a:lvl1pPr algn="r">
              <a:defRPr sz="345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1" y="6356352"/>
            <a:ext cx="1622425" cy="365125"/>
          </a:xfrm>
        </p:spPr>
        <p:txBody>
          <a:bodyPr/>
          <a:lstStyle>
            <a:lvl1pPr>
              <a:defRPr/>
            </a:lvl1pPr>
          </a:lstStyle>
          <a:p>
            <a:fld id="{76171058-63BB-4457-8311-4A9B12F371AB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626" y="6356352"/>
            <a:ext cx="5311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B38A8-353D-4090-A374-F2FAA1DEA2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2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875" y="4773615"/>
            <a:ext cx="2971800" cy="184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/>
          <a:lstStyle>
            <a:lvl1pPr algn="r">
              <a:defRPr sz="345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50838" y="6105527"/>
            <a:ext cx="506412" cy="365125"/>
          </a:xfrm>
        </p:spPr>
        <p:txBody>
          <a:bodyPr/>
          <a:lstStyle>
            <a:lvl1pPr>
              <a:defRPr/>
            </a:lvl1pPr>
          </a:lstStyle>
          <a:p>
            <a:fld id="{6D512CEF-F60F-44A4-A412-B7C297173E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639" y="268290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B4E13-99FD-4C12-93C4-E5B9CEA6DE38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C9D11-2D39-406D-9AEC-8CB05F140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5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639" y="268290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3"/>
            <a:ext cx="3566160" cy="34367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3"/>
            <a:ext cx="3566160" cy="34367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DBD7E5-4160-4840-B0BB-E4FF193C5C34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6A195-D3D9-4C80-AE7F-6FBDE41837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6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639" y="268290"/>
            <a:ext cx="719137" cy="1646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2"/>
            <a:ext cx="7396163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4224973"/>
            <a:ext cx="7396163" cy="192024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25E49CE-F5B2-4262-8BE6-610D6AFE27BA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8FAF529-C827-408D-AC6C-9669B9C95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3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14400"/>
            <a:ext cx="650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09802"/>
            <a:ext cx="650875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9313" y="6356352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25" b="1">
                <a:solidFill>
                  <a:srgbClr val="858585"/>
                </a:solidFill>
              </a:defRPr>
            </a:lvl1pPr>
          </a:lstStyle>
          <a:p>
            <a:fld id="{31A0795E-04B0-4D0A-8362-B6CB3DAFBF28}" type="datetimeFigureOut">
              <a:rPr lang="en-US"/>
              <a:pPr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625" y="6356352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588" y="360365"/>
            <a:ext cx="5064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50" b="1">
                <a:solidFill>
                  <a:schemeClr val="bg1"/>
                </a:solidFill>
              </a:defRPr>
            </a:lvl1pPr>
          </a:lstStyle>
          <a:p>
            <a:fld id="{3FD21BB0-46EF-4F2B-843E-4BA968BF18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171450" indent="-171450" algn="l" rtl="0" eaLnBrk="0" fontAlgn="base" hangingPunct="0"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Wingdings 2" pitchFamily="18" charset="2"/>
        <a:buChar char="¡"/>
        <a:defRPr sz="1500" kern="12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342900" indent="-171450" algn="l" rtl="0" eaLnBrk="0" fontAlgn="base" hangingPunct="0">
        <a:spcBef>
          <a:spcPts val="450"/>
        </a:spcBef>
        <a:spcAft>
          <a:spcPct val="0"/>
        </a:spcAft>
        <a:buClr>
          <a:srgbClr val="4D0000"/>
        </a:buClr>
        <a:buSzPct val="100000"/>
        <a:buFont typeface="Wingdings 2" pitchFamily="18" charset="2"/>
        <a:buChar char="¡"/>
        <a:defRPr sz="2100" kern="12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514350" indent="-171450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685800" indent="-171450" algn="l" rtl="0" eaLnBrk="0" fontAlgn="base" hangingPunct="0">
        <a:spcBef>
          <a:spcPts val="450"/>
        </a:spcBef>
        <a:spcAft>
          <a:spcPct val="0"/>
        </a:spcAft>
        <a:buClr>
          <a:srgbClr val="4D0000"/>
        </a:buClr>
        <a:buSzPct val="100000"/>
        <a:buFont typeface="Wingdings 2" pitchFamily="18" charset="2"/>
        <a:buChar char="¡"/>
        <a:defRPr sz="1500" kern="12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857250" indent="-171450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100000"/>
        <a:buFont typeface="Wingdings 2" pitchFamily="18" charset="2"/>
        <a:buChar char="¡"/>
        <a:defRPr sz="1500" kern="12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E9B12E-DC4B-5848-8EBB-398B4C0131DD}" type="datetimeFigureOut">
              <a:rPr lang="en-US" smtClean="0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862BB6-9888-9E42-8B85-9F63E8754C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2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5838"/>
          <a:stretch/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3" y="857250"/>
            <a:ext cx="1046222" cy="1193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12622-AFB8-8B49-91D3-CBD65232DF6C}"/>
              </a:ext>
            </a:extLst>
          </p:cNvPr>
          <p:cNvSpPr/>
          <p:nvPr/>
        </p:nvSpPr>
        <p:spPr>
          <a:xfrm>
            <a:off x="1802788" y="669292"/>
            <a:ext cx="6347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200" b="1" dirty="0">
                <a:solidFill>
                  <a:srgbClr val="C00000"/>
                </a:solidFill>
                <a:latin typeface="+mn-lt"/>
              </a:rPr>
              <a:t>”Medicamentul, intre decizie medicală, interesul pacientului </a:t>
            </a:r>
            <a:r>
              <a:rPr lang="ro-RO" sz="3200" b="1" dirty="0" err="1">
                <a:solidFill>
                  <a:srgbClr val="C00000"/>
                </a:solidFill>
                <a:latin typeface="+mn-lt"/>
              </a:rPr>
              <a:t>și</a:t>
            </a:r>
            <a:r>
              <a:rPr lang="ro-RO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o-RO" sz="3200" b="1" dirty="0" err="1">
                <a:solidFill>
                  <a:srgbClr val="C00000"/>
                </a:solidFill>
                <a:latin typeface="+mn-lt"/>
              </a:rPr>
              <a:t>reglementările</a:t>
            </a:r>
            <a:r>
              <a:rPr lang="ro-RO" sz="3200" b="1" dirty="0">
                <a:solidFill>
                  <a:srgbClr val="C00000"/>
                </a:solidFill>
                <a:latin typeface="+mn-lt"/>
              </a:rPr>
              <a:t> in vigoare” </a:t>
            </a:r>
            <a:endParaRPr lang="ro-RO" sz="32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3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19"/>
    </mc:Choice>
    <mc:Fallback xmlns="">
      <p:transition advTm="36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AAC5-6B2A-614D-98D4-0C0970AB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C4515-3CC3-7441-9664-9DD471577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912" y="1204599"/>
            <a:ext cx="4348595" cy="1735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873E05-8605-2241-A963-8B7271938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25" y="3090270"/>
            <a:ext cx="51295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4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96" y="1109849"/>
            <a:ext cx="4718304" cy="866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96" y="2196732"/>
            <a:ext cx="5203889" cy="3169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CE6684-65DB-4F4D-9C0B-D77FFFB0636C}"/>
              </a:ext>
            </a:extLst>
          </p:cNvPr>
          <p:cNvSpPr/>
          <p:nvPr/>
        </p:nvSpPr>
        <p:spPr>
          <a:xfrm>
            <a:off x="5733185" y="2196732"/>
            <a:ext cx="1381801" cy="3169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8279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96" y="1109849"/>
            <a:ext cx="4718304" cy="866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96" y="2196732"/>
            <a:ext cx="5203889" cy="31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9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443" y="1144958"/>
            <a:ext cx="4881563" cy="618358"/>
          </a:xfrm>
        </p:spPr>
        <p:txBody>
          <a:bodyPr/>
          <a:lstStyle/>
          <a:p>
            <a:r>
              <a:rPr lang="en-GB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≈42% increase= ≈30 millions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4447" y="1875223"/>
            <a:ext cx="6172200" cy="567923"/>
          </a:xfrm>
        </p:spPr>
        <p:txBody>
          <a:bodyPr>
            <a:normAutofit fontScale="92500"/>
          </a:bodyPr>
          <a:lstStyle/>
          <a:p>
            <a:r>
              <a:rPr lang="en-GB" sz="1800" dirty="0"/>
              <a:t>If the new ACC/AHA target is taken into consideration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www.nejm.org/na101/home/literatum/publisher/mms/journals/content/nejm/2018/nejm_2018.378.issue-6/nejmp1716193/20180202/images/img_xlarge/nejmp1716193_f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4447" y="2464587"/>
            <a:ext cx="6278142" cy="319487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554404" y="3268264"/>
            <a:ext cx="696521" cy="2678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0305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893" y="1007022"/>
            <a:ext cx="4881563" cy="857250"/>
          </a:xfrm>
        </p:spPr>
        <p:txBody>
          <a:bodyPr/>
          <a:lstStyle/>
          <a:p>
            <a:r>
              <a:rPr lang="en-GB" dirty="0"/>
              <a:t>Do we really want?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963" y="2275757"/>
            <a:ext cx="5758355" cy="2937272"/>
          </a:xfrm>
        </p:spPr>
        <p:txBody>
          <a:bodyPr>
            <a:normAutofit/>
          </a:bodyPr>
          <a:lstStyle/>
          <a:p>
            <a:r>
              <a:rPr lang="en-GB" sz="2250" b="1" dirty="0"/>
              <a:t>42% increase???</a:t>
            </a:r>
          </a:p>
          <a:p>
            <a:pPr lvl="1">
              <a:buFont typeface="Arial" pitchFamily="34" charset="0"/>
              <a:buChar char="•"/>
            </a:pPr>
            <a:r>
              <a:rPr lang="en-GB" dirty="0"/>
              <a:t>For Romania with 20 million population</a:t>
            </a:r>
          </a:p>
          <a:p>
            <a:pPr lvl="2"/>
            <a:r>
              <a:rPr lang="en-GB" dirty="0"/>
              <a:t>16 million adults</a:t>
            </a:r>
          </a:p>
          <a:p>
            <a:pPr lvl="3">
              <a:buFont typeface="Arial" pitchFamily="34" charset="0"/>
              <a:buChar char="•"/>
            </a:pPr>
            <a:r>
              <a:rPr lang="en-GB" dirty="0"/>
              <a:t>SEPHAR III study data show a 49.5% hypertension prevalence</a:t>
            </a:r>
          </a:p>
          <a:p>
            <a:pPr lvl="4">
              <a:buFont typeface="Arial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8 millions hypertensive patients</a:t>
            </a:r>
          </a:p>
          <a:p>
            <a:pPr lvl="5"/>
            <a:endParaRPr lang="en-GB" dirty="0"/>
          </a:p>
          <a:p>
            <a:r>
              <a:rPr lang="en-GB" dirty="0"/>
              <a:t>If we take into consideration the new ACC/AHA guidelines we should have an additional: </a:t>
            </a:r>
            <a:r>
              <a:rPr lang="en-GB" b="1" dirty="0">
                <a:solidFill>
                  <a:srgbClr val="FF0000"/>
                </a:solidFill>
              </a:rPr>
              <a:t>3.36 millions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1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328" y="644496"/>
            <a:ext cx="4881563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11.3 million with hypertension</a:t>
            </a:r>
            <a:br>
              <a:rPr lang="en-GB" dirty="0"/>
            </a:br>
            <a:r>
              <a:rPr lang="en-GB" dirty="0"/>
              <a:t>70% of adult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Imagini pentru atomic bo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836" y="1731933"/>
            <a:ext cx="4580545" cy="3663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42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B86D-B382-D64B-BEEE-637778D1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47277-5252-6347-A9BC-56012DA47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7A2E0-62E2-4E4D-8557-430FA951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92" y="1932437"/>
            <a:ext cx="6509825" cy="32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DBB6-5BAE-F848-B805-07B72B04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/>
              <a:t>Definitions</a:t>
            </a:r>
            <a:r>
              <a:rPr lang="ro-RO" dirty="0"/>
              <a:t> of </a:t>
            </a:r>
            <a:r>
              <a:rPr lang="ro-RO" dirty="0" err="1"/>
              <a:t>hypertension</a:t>
            </a:r>
            <a:r>
              <a:rPr lang="ro-RO" dirty="0"/>
              <a:t> 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091EE-D517-7246-8BAB-F87A0F413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2DC2F-CAF9-5744-88DD-56192A23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42" y="2683074"/>
            <a:ext cx="70485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A5C8A4-9EBA-2A4C-B6E6-0C360395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La ce valoare controlam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DE2EA-C821-234B-BEDF-79F4C5576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59542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290" y="644415"/>
            <a:ext cx="6508750" cy="857250"/>
          </a:xfrm>
        </p:spPr>
        <p:txBody>
          <a:bodyPr>
            <a:normAutofit/>
          </a:bodyPr>
          <a:lstStyle/>
          <a:p>
            <a:r>
              <a:rPr lang="en-GB" sz="2100" dirty="0"/>
              <a:t>2017 AHA/ACC Hypertension Guidelines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32503" y="1792164"/>
            <a:ext cx="5489575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625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1274308"/>
            <a:ext cx="4881563" cy="642938"/>
          </a:xfrm>
        </p:spPr>
        <p:txBody>
          <a:bodyPr>
            <a:normAutofit/>
          </a:bodyPr>
          <a:lstStyle/>
          <a:p>
            <a:r>
              <a:rPr lang="ro-RO"/>
              <a:t>DISCLOSURE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589655" y="1812472"/>
            <a:ext cx="5935095" cy="38168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endParaRPr lang="en-US" sz="1200" b="1" dirty="0">
              <a:solidFill>
                <a:srgbClr val="0D0D0D"/>
              </a:solidFill>
              <a:latin typeface="Calibri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I have the following potential conflicts of interest to report: </a:t>
            </a:r>
            <a:endParaRPr lang="en-US" sz="1200" b="1" dirty="0">
              <a:solidFill>
                <a:srgbClr val="0D0D0D"/>
              </a:solidFill>
              <a:latin typeface="Calibri" charset="0"/>
            </a:endParaRPr>
          </a:p>
          <a:p>
            <a:pPr marL="416123" lvl="1" indent="-158948">
              <a:lnSpc>
                <a:spcPct val="150000"/>
              </a:lnSpc>
              <a:buFont typeface="Wingdings" charset="0"/>
              <a:buChar char="q"/>
              <a:defRPr/>
            </a:pP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Stockholder of a healthcare company  		NO</a:t>
            </a:r>
            <a:endParaRPr lang="en-US" sz="1200" b="1" dirty="0">
              <a:solidFill>
                <a:srgbClr val="0D0D0D"/>
              </a:solidFill>
              <a:latin typeface="Calibri" charset="0"/>
            </a:endParaRPr>
          </a:p>
          <a:p>
            <a:pPr marL="416123" lvl="1" indent="-158948">
              <a:lnSpc>
                <a:spcPct val="150000"/>
              </a:lnSpc>
              <a:buFont typeface="Wingdings" charset="0"/>
              <a:buChar char="q"/>
              <a:defRPr/>
            </a:pP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Employment in industry  			NO</a:t>
            </a:r>
            <a:endParaRPr lang="en-US" sz="1200" b="1" dirty="0">
              <a:solidFill>
                <a:srgbClr val="0D0D0D"/>
              </a:solidFill>
              <a:latin typeface="Calibri" charset="0"/>
            </a:endParaRPr>
          </a:p>
          <a:p>
            <a:pPr marL="416123" lvl="1" indent="-158948">
              <a:lnSpc>
                <a:spcPct val="150000"/>
              </a:lnSpc>
              <a:buFont typeface="Wingdings" charset="0"/>
              <a:buChar char="q"/>
              <a:defRPr/>
            </a:pP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Owner of a healthcare company 			NO</a:t>
            </a:r>
            <a:endParaRPr lang="en-US" sz="1200" b="1" dirty="0">
              <a:solidFill>
                <a:srgbClr val="0D0D0D"/>
              </a:solidFill>
              <a:latin typeface="Calibri" charset="0"/>
            </a:endParaRPr>
          </a:p>
          <a:p>
            <a:pPr marL="416123" lvl="1" indent="-158948">
              <a:lnSpc>
                <a:spcPct val="150000"/>
              </a:lnSpc>
              <a:buFont typeface="Wingdings" charset="0"/>
              <a:buChar char="q"/>
              <a:defRPr/>
            </a:pP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Research Grants: 				</a:t>
            </a:r>
            <a:r>
              <a:rPr lang="en-US" sz="1200" b="1" dirty="0">
                <a:solidFill>
                  <a:srgbClr val="0D0D0D"/>
                </a:solidFill>
                <a:latin typeface="Calibri" charset="0"/>
              </a:rPr>
              <a:t>NO</a:t>
            </a:r>
          </a:p>
          <a:p>
            <a:pPr marL="416123" lvl="1" indent="-158948">
              <a:lnSpc>
                <a:spcPct val="150000"/>
              </a:lnSpc>
              <a:buFont typeface="Wingdings" charset="0"/>
              <a:buChar char="q"/>
              <a:defRPr/>
            </a:pP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Consulting and Speaker: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Servier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, Pfizer, Mylan,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Terapia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,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Boehringer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Ingelheim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, Berlin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Chemie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Menarini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, Novartis, Sanofi,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Zentiva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, Amgen, Bayer,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Vifor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 Pharma, Alpha - Wasserman</a:t>
            </a:r>
            <a:endParaRPr lang="en-US" sz="1200" b="1" dirty="0">
              <a:solidFill>
                <a:srgbClr val="0D0D0D"/>
              </a:solidFill>
              <a:latin typeface="Calibri" charset="0"/>
            </a:endParaRPr>
          </a:p>
          <a:p>
            <a:pPr marL="416123" lvl="1" indent="-158948">
              <a:lnSpc>
                <a:spcPct val="150000"/>
              </a:lnSpc>
              <a:buFont typeface="Wingdings" charset="0"/>
              <a:buChar char="q"/>
              <a:defRPr/>
            </a:pP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Others (please </a:t>
            </a:r>
            <a:r>
              <a:rPr lang="en-GB" sz="1200" b="1" dirty="0" err="1">
                <a:solidFill>
                  <a:srgbClr val="0D0D0D"/>
                </a:solidFill>
                <a:latin typeface="Calibri" charset="0"/>
              </a:rPr>
              <a:t>specifiy</a:t>
            </a:r>
            <a:r>
              <a:rPr lang="en-GB" sz="1200" b="1" dirty="0">
                <a:solidFill>
                  <a:srgbClr val="0D0D0D"/>
                </a:solidFill>
                <a:latin typeface="Calibri" charset="0"/>
              </a:rPr>
              <a:t>) : 			NONE</a:t>
            </a:r>
            <a:endParaRPr lang="en-US" sz="675" b="1" dirty="0">
              <a:solidFill>
                <a:srgbClr val="0D0D0D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96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39EC6D-3449-F548-BA03-46592C46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99" y="1599872"/>
            <a:ext cx="82581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56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53270-D637-4F4E-BA0C-D36D4796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5" y="1235623"/>
            <a:ext cx="6508750" cy="857250"/>
          </a:xfrm>
        </p:spPr>
        <p:txBody>
          <a:bodyPr/>
          <a:lstStyle/>
          <a:p>
            <a:r>
              <a:rPr lang="ro-RO" dirty="0" err="1"/>
              <a:t>Therapy</a:t>
            </a:r>
            <a:r>
              <a:rPr lang="ro-RO" dirty="0"/>
              <a:t> in </a:t>
            </a:r>
            <a:r>
              <a:rPr lang="ro-RO" dirty="0" err="1"/>
              <a:t>uncomplicated</a:t>
            </a:r>
            <a:r>
              <a:rPr lang="ro-RO" dirty="0"/>
              <a:t> 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15B56-A35B-5444-9BA5-466EFE3F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82" y="2252820"/>
            <a:ext cx="6748627" cy="348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22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201E-EC47-894C-B5B4-D9846391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6264"/>
            <a:ext cx="6508750" cy="1143000"/>
          </a:xfrm>
        </p:spPr>
        <p:txBody>
          <a:bodyPr/>
          <a:lstStyle/>
          <a:p>
            <a:r>
              <a:rPr lang="ro-RO" dirty="0"/>
              <a:t>Unde ne aflam noi?</a:t>
            </a:r>
            <a:br>
              <a:rPr lang="ro-RO" dirty="0"/>
            </a:br>
            <a:r>
              <a:rPr lang="ro-RO" dirty="0"/>
              <a:t>24.10.2018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76BFD-3D1F-B84D-A249-447776C4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209264"/>
            <a:ext cx="6921172" cy="56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8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201E-EC47-894C-B5B4-D9846391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Unde ne aflam noi?</a:t>
            </a:r>
            <a:br>
              <a:rPr lang="ro-RO" dirty="0"/>
            </a:br>
            <a:r>
              <a:rPr lang="ro-RO" dirty="0"/>
              <a:t>24.10.2018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BD3C6-56E3-164C-9999-E6C28772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97" y="3383247"/>
            <a:ext cx="7966953" cy="15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56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050C-89C4-1842-BD38-1CD1CC46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91"/>
            <a:ext cx="6508750" cy="1143000"/>
          </a:xfrm>
        </p:spPr>
        <p:txBody>
          <a:bodyPr/>
          <a:lstStyle/>
          <a:p>
            <a:r>
              <a:rPr lang="ro-RO" dirty="0"/>
              <a:t>Protocoale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C1C07-0183-6542-B713-E0D5C1C8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7" y="1287545"/>
            <a:ext cx="6838545" cy="3105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E45A77-75CD-5246-9FED-E28014879755}"/>
              </a:ext>
            </a:extLst>
          </p:cNvPr>
          <p:cNvSpPr txBox="1"/>
          <p:nvPr/>
        </p:nvSpPr>
        <p:spPr>
          <a:xfrm>
            <a:off x="5947827" y="6498076"/>
            <a:ext cx="30460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700" dirty="0" err="1"/>
              <a:t>https</a:t>
            </a:r>
            <a:r>
              <a:rPr lang="ro-RO" sz="700" dirty="0"/>
              <a:t>://www. ......../protocol-diagnostic-tratament-hipertensiune-</a:t>
            </a:r>
            <a:r>
              <a:rPr lang="ro-RO" sz="700" dirty="0" err="1"/>
              <a:t>arteriala.pdf</a:t>
            </a:r>
            <a:endParaRPr lang="ro-RO"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1576E-F243-8243-A855-7C7E9833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09"/>
          <a:stretch/>
        </p:blipFill>
        <p:spPr>
          <a:xfrm>
            <a:off x="603115" y="4453887"/>
            <a:ext cx="7538937" cy="425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E5175-FE8B-0D48-9F66-D33B256AD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15" y="4939518"/>
            <a:ext cx="7490298" cy="86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C5B94-BC63-604E-9A6F-51F0D1BEB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7" y="5722290"/>
            <a:ext cx="2515276" cy="280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D8A48-0E47-F448-9BF1-B35FF43A1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15" y="5999022"/>
            <a:ext cx="6902450" cy="4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8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0E0906-C863-9144-B74E-961AE39D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Ne putem permite </a:t>
            </a:r>
            <a:r>
              <a:rPr lang="ro-RO" dirty="0" err="1"/>
              <a:t>medicatia</a:t>
            </a:r>
            <a:r>
              <a:rPr lang="ro-RO" dirty="0"/>
              <a:t> la un </a:t>
            </a:r>
            <a:r>
              <a:rPr lang="ro-RO" dirty="0" err="1"/>
              <a:t>numar</a:t>
            </a:r>
            <a:r>
              <a:rPr lang="ro-RO" dirty="0"/>
              <a:t> </a:t>
            </a:r>
            <a:r>
              <a:rPr lang="ro-RO" dirty="0" err="1"/>
              <a:t>asa</a:t>
            </a:r>
            <a:r>
              <a:rPr lang="ro-RO" dirty="0"/>
              <a:t> mare de </a:t>
            </a:r>
            <a:r>
              <a:rPr lang="ro-RO" dirty="0" err="1"/>
              <a:t>pacienti</a:t>
            </a:r>
            <a:r>
              <a:rPr lang="ro-RO" dirty="0"/>
              <a:t>? Avem Protocoale?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F8CB9-1DBF-844E-8A4C-EC30865D6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6733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F7474-AC98-F94E-8F6D-FEEB12D1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Aplicarea Ghidurilor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5F800-26E1-6749-A7C4-B86CA70A6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7D07445-D683-2541-8FAE-DAAD7D81B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84127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3103" y="127318"/>
            <a:ext cx="650875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/>
              <a:t>Mortality in HFrEF remains high despite the introduction of new therapies that improve survival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50" y="1381543"/>
            <a:ext cx="8502638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80000" bIns="36000" rtlCol="0" anchor="ctr" anchorCtr="0"/>
          <a:lstStyle/>
          <a:p>
            <a:pPr marL="179388" lvl="0" indent="-179388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Survival rates in chronic HF have improved with the introduction of new therapies</a:t>
            </a:r>
            <a:r>
              <a:rPr lang="en-GB" sz="1600" kern="0" baseline="30000" dirty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4250" y="1872809"/>
            <a:ext cx="8505026" cy="3129388"/>
            <a:chOff x="344250" y="1779025"/>
            <a:chExt cx="8505026" cy="3129388"/>
          </a:xfrm>
        </p:grpSpPr>
        <p:sp>
          <p:nvSpPr>
            <p:cNvPr id="3" name="Rectangle 2"/>
            <p:cNvSpPr/>
            <p:nvPr/>
          </p:nvSpPr>
          <p:spPr>
            <a:xfrm flipH="1">
              <a:off x="344250" y="1779025"/>
              <a:ext cx="8505026" cy="3129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38100" dir="5400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lvl="0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ts val="1200"/>
                </a:spcAft>
                <a:buClr>
                  <a:schemeClr val="accent1"/>
                </a:buClr>
                <a:buSzPct val="110000"/>
              </a:pPr>
              <a:endParaRPr lang="en-GB" sz="1600" kern="0" spc="-50" dirty="0">
                <a:solidFill>
                  <a:srgbClr val="8B8D90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622148" y="2056869"/>
              <a:ext cx="5971287" cy="2635157"/>
              <a:chOff x="1622148" y="2056869"/>
              <a:chExt cx="5971287" cy="2635157"/>
            </a:xfrm>
          </p:grpSpPr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352705" y="2999456"/>
                <a:ext cx="104540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16%</a:t>
                </a:r>
                <a:br>
                  <a:rPr lang="en-GB" sz="12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</a:b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(4.5% ARR; mean follow up of 41.4 months)</a:t>
                </a:r>
              </a:p>
              <a:p>
                <a:pPr algn="ctr"/>
                <a:r>
                  <a:rPr lang="en-GB" sz="12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SOLVD-T</a:t>
                </a:r>
                <a:r>
                  <a:rPr lang="en-GB" sz="1200" baseline="300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1,</a:t>
                </a:r>
                <a:r>
                  <a:rPr lang="en-GB" sz="1200" baseline="30000" dirty="0">
                    <a:solidFill>
                      <a:srgbClr val="000000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GB" sz="12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3752855" y="3768696"/>
                <a:ext cx="986403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GB" b="1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34%</a:t>
                </a:r>
              </a:p>
              <a:p>
                <a:pPr algn="ctr" eaLnBrk="1" hangingPunct="1">
                  <a:spcBef>
                    <a:spcPct val="0"/>
                  </a:spcBef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(5.5% ARR; mean follow up </a:t>
                </a:r>
                <a:br>
                  <a:rPr lang="en-GB" sz="8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</a:b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of 1.3 years)</a:t>
                </a:r>
                <a:br>
                  <a:rPr lang="en-GB" sz="8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</a:br>
                <a:r>
                  <a:rPr lang="en-GB" sz="12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CIBIS-II</a:t>
                </a:r>
                <a:r>
                  <a:rPr lang="en-GB" sz="1200" baseline="300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13" name="Rectangle 20"/>
              <p:cNvSpPr>
                <a:spLocks noChangeArrowheads="1"/>
              </p:cNvSpPr>
              <p:nvPr/>
            </p:nvSpPr>
            <p:spPr bwMode="auto">
              <a:xfrm rot="16200000">
                <a:off x="723884" y="3265109"/>
                <a:ext cx="2258193" cy="461665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GB" sz="1200" dirty="0">
                    <a:solidFill>
                      <a:srgbClr val="000000"/>
                    </a:solidFill>
                    <a:latin typeface="News Gothic MT"/>
                    <a:cs typeface="Arial" pitchFamily="34" charset="0"/>
                  </a:rPr>
                  <a:t>Reduction in relative risk of </a:t>
                </a:r>
              </a:p>
              <a:p>
                <a:pPr algn="ctr" eaLnBrk="1" hangingPunct="1">
                  <a:spcBef>
                    <a:spcPct val="0"/>
                  </a:spcBef>
                </a:pPr>
                <a:r>
                  <a:rPr lang="en-GB" sz="1200" dirty="0">
                    <a:solidFill>
                      <a:srgbClr val="000000"/>
                    </a:solidFill>
                    <a:latin typeface="News Gothic MT"/>
                    <a:cs typeface="Arial" pitchFamily="34" charset="0"/>
                  </a:rPr>
                  <a:t>mortality vs placebo</a:t>
                </a:r>
              </a:p>
            </p:txBody>
          </p:sp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5125944" y="3582477"/>
                <a:ext cx="94598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GB" b="1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30%</a:t>
                </a:r>
              </a:p>
              <a:p>
                <a:pPr algn="ctr" eaLnBrk="1" hangingPunct="1">
                  <a:spcBef>
                    <a:spcPct val="0"/>
                  </a:spcBef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(11.0% ARR; mean follow up of 24 months)</a:t>
                </a:r>
                <a:br>
                  <a:rPr lang="en-GB" sz="12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</a:br>
                <a:r>
                  <a:rPr lang="en-GB" sz="1200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RALES</a:t>
                </a:r>
                <a:r>
                  <a:rPr lang="en-GB" sz="1200" baseline="30000" dirty="0">
                    <a:solidFill>
                      <a:srgbClr val="000000"/>
                    </a:solidFill>
                    <a:cs typeface="Arial" pitchFamily="34" charset="0"/>
                  </a:rPr>
                  <a:t>4</a:t>
                </a:r>
                <a:endParaRPr lang="en-GB" sz="12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6431061" y="3018643"/>
                <a:ext cx="1000132" cy="1146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GB" b="1" dirty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17%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</a:rPr>
                  <a:t>(3.0% ARR; median follow-up of 33.7 months)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GB" sz="1200" dirty="0">
                    <a:solidFill>
                      <a:srgbClr val="000000"/>
                    </a:solidFill>
                    <a:latin typeface="+mn-lt"/>
                  </a:rPr>
                  <a:t>CHARM-Alternative</a:t>
                </a:r>
                <a:r>
                  <a:rPr lang="en-GB" sz="1200" baseline="30000" dirty="0">
                    <a:solidFill>
                      <a:srgbClr val="000000"/>
                    </a:solidFill>
                  </a:rPr>
                  <a:t>5</a:t>
                </a:r>
                <a:endParaRPr lang="en-GB" sz="1200" baseline="300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6" name="Pentagon 15"/>
              <p:cNvSpPr/>
              <p:nvPr/>
            </p:nvSpPr>
            <p:spPr bwMode="auto">
              <a:xfrm rot="5400000">
                <a:off x="2556831" y="2338102"/>
                <a:ext cx="666861" cy="685800"/>
              </a:xfrm>
              <a:prstGeom prst="homePlat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1"/>
                  </a:gs>
                  <a:gs pos="50000">
                    <a:srgbClr val="FF7B5A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lIns="0" rIns="0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Pentagon 16"/>
              <p:cNvSpPr/>
              <p:nvPr/>
            </p:nvSpPr>
            <p:spPr bwMode="auto">
              <a:xfrm rot="5400000">
                <a:off x="3550022" y="2695613"/>
                <a:ext cx="1381879" cy="685800"/>
              </a:xfrm>
              <a:prstGeom prst="homePlat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1"/>
                  </a:gs>
                  <a:gs pos="50000">
                    <a:srgbClr val="FF7B5A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lIns="0" rIns="0" anchor="ctr"/>
              <a:lstStyle/>
              <a:p>
                <a:endParaRPr lang="en-US" sz="11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8" name="Pentagon 17"/>
              <p:cNvSpPr/>
              <p:nvPr/>
            </p:nvSpPr>
            <p:spPr bwMode="auto">
              <a:xfrm rot="5400000">
                <a:off x="4985836" y="2604089"/>
                <a:ext cx="1198826" cy="685800"/>
              </a:xfrm>
              <a:prstGeom prst="homePlat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1"/>
                  </a:gs>
                  <a:gs pos="50000">
                    <a:srgbClr val="FF7B5A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lIns="0" rIns="0" anchor="ctr"/>
              <a:lstStyle/>
              <a:p>
                <a:endParaRPr lang="en-US" sz="11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9" name="Pentagon 18"/>
              <p:cNvSpPr/>
              <p:nvPr/>
            </p:nvSpPr>
            <p:spPr bwMode="auto">
              <a:xfrm rot="5400000">
                <a:off x="6591415" y="2353319"/>
                <a:ext cx="676245" cy="685800"/>
              </a:xfrm>
              <a:prstGeom prst="homePlat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1"/>
                  </a:gs>
                  <a:gs pos="50000">
                    <a:srgbClr val="FF7B5A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lIns="0" rIns="0" anchor="ctr"/>
              <a:lstStyle/>
              <a:p>
                <a:endParaRPr lang="en-US" sz="11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2484375" y="2056869"/>
                <a:ext cx="83528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2"/>
                    </a:solidFill>
                    <a:latin typeface="News Gothic MT"/>
                    <a:cs typeface="Arial" pitchFamily="34" charset="0"/>
                  </a:rPr>
                  <a:t>ACEI*</a:t>
                </a:r>
                <a:endParaRPr lang="en-GB" sz="1400" b="1" baseline="30000" dirty="0">
                  <a:solidFill>
                    <a:schemeClr val="accent2"/>
                  </a:solidFill>
                  <a:latin typeface="News Gothic MT"/>
                  <a:cs typeface="Arial" pitchFamily="34" charset="0"/>
                </a:endParaRPr>
              </a:p>
            </p:txBody>
          </p: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3673667" y="2056869"/>
                <a:ext cx="114299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1400" b="1" dirty="0">
                    <a:solidFill>
                      <a:schemeClr val="accent2"/>
                    </a:solidFill>
                    <a:latin typeface="News Gothic MT"/>
                    <a:cs typeface="Arial" pitchFamily="34" charset="0"/>
                  </a:rPr>
                  <a:t>β</a:t>
                </a:r>
                <a:r>
                  <a:rPr lang="en-GB" sz="1400" b="1" dirty="0">
                    <a:solidFill>
                      <a:schemeClr val="accent2"/>
                    </a:solidFill>
                    <a:latin typeface="News Gothic MT"/>
                    <a:cs typeface="Arial" pitchFamily="34" charset="0"/>
                  </a:rPr>
                  <a:t>-blocker*</a:t>
                </a:r>
                <a:endParaRPr lang="en-GB" sz="1400" b="1" baseline="30000" dirty="0">
                  <a:solidFill>
                    <a:schemeClr val="accent2"/>
                  </a:solidFill>
                  <a:latin typeface="News Gothic MT"/>
                  <a:cs typeface="Arial" pitchFamily="34" charset="0"/>
                </a:endParaRP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5173222" y="2056869"/>
                <a:ext cx="83528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2"/>
                    </a:solidFill>
                    <a:latin typeface="News Gothic MT"/>
                    <a:cs typeface="Arial" pitchFamily="34" charset="0"/>
                  </a:rPr>
                  <a:t>MRA*</a:t>
                </a:r>
                <a:endParaRPr lang="en-GB" sz="1400" b="1" baseline="30000" dirty="0">
                  <a:solidFill>
                    <a:schemeClr val="accent2"/>
                  </a:solidFill>
                  <a:latin typeface="News Gothic MT"/>
                  <a:cs typeface="Arial" pitchFamily="34" charset="0"/>
                </a:endParaRPr>
              </a:p>
            </p:txBody>
          </p: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6380354" y="2056869"/>
                <a:ext cx="114299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2"/>
                    </a:solidFill>
                    <a:latin typeface="News Gothic MT"/>
                    <a:cs typeface="Arial" pitchFamily="34" charset="0"/>
                  </a:rPr>
                  <a:t>ARB*</a:t>
                </a:r>
                <a:endParaRPr lang="en-GB" sz="1400" b="1" baseline="30000" dirty="0">
                  <a:solidFill>
                    <a:schemeClr val="accent2"/>
                  </a:solidFill>
                  <a:latin typeface="News Gothic MT"/>
                  <a:cs typeface="Arial" pitchFamily="34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193435" y="2347571"/>
                <a:ext cx="540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/>
          <p:cNvSpPr txBox="1"/>
          <p:nvPr/>
        </p:nvSpPr>
        <p:spPr>
          <a:xfrm>
            <a:off x="261217" y="5552721"/>
            <a:ext cx="8588059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*On top of standard therapy at the time of study (except in CHARM-Alternative where background ACEI therapy was excluded). Patient populations varied between trials and as such relative risk reductions cannot be directly compared.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SOLVD (Studies of Left Ventricular Dysfunction), CIBIS-II (Cardiac Insufficiency Bisoprolol Study II) and RALES (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Randomized Aldactone Evaluation Study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) enrolled chronic HF patients with LVEF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cs typeface="Tahoma"/>
              </a:rPr>
              <a:t>≤35%. CHARM-Alternative (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Candesartan in Heart failure: Assessment of Reduction in Mortality and Morbidity)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enrolled chronic HF patients with LVEF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cs typeface="Tahoma"/>
              </a:rPr>
              <a:t>≤40%</a:t>
            </a:r>
            <a:endParaRPr lang="en-GB" sz="6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1103" y="6224933"/>
            <a:ext cx="543850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1. McMurray et al. Eur Heart J 2012;33:1787–847; 2. SOLVD Investigators. N Engl J Med 1991;325:293–302;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3. CIBIS-II Investigators. Lancet 1999;353:9–13; 4. Pitt et al. N Engl J Med 1999;341:709-17;–50;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5. </a:t>
            </a:r>
            <a:r>
              <a:rPr lang="en-US" dirty="0">
                <a:solidFill>
                  <a:schemeClr val="tx1"/>
                </a:solidFill>
              </a:rPr>
              <a:t>Granger et al. Lancet 2003;362:772–6; </a:t>
            </a:r>
            <a:r>
              <a:rPr lang="en-GB" dirty="0">
                <a:solidFill>
                  <a:schemeClr val="tx1"/>
                </a:solidFill>
              </a:rPr>
              <a:t>6. Go et al. Circulation 2014;129:e28-e292;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7. </a:t>
            </a:r>
            <a:r>
              <a:rPr lang="fr-FR" dirty="0">
                <a:solidFill>
                  <a:schemeClr val="tx1"/>
                </a:solidFill>
              </a:rPr>
              <a:t>Yancy et al. Circulation 2013;128:e240–327; 8. Levy et al. N Engl J Med 2002;347:1397–402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1050" y="5130738"/>
            <a:ext cx="8502638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80000" bIns="36000" rtlCol="0" anchor="ctr" anchorCtr="0"/>
          <a:lstStyle/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Pct val="110000"/>
            </a:pPr>
            <a:r>
              <a:rPr lang="en-GB" sz="1600" kern="0" dirty="0">
                <a:solidFill>
                  <a:srgbClr val="000000"/>
                </a:solidFill>
              </a:rPr>
              <a:t>However, significant mortality remains: ~50% of patients die within 5 years of diagnosis</a:t>
            </a:r>
            <a:r>
              <a:rPr lang="en-GB" sz="1600" kern="0" baseline="30000" dirty="0">
                <a:solidFill>
                  <a:srgbClr val="000000"/>
                </a:solidFill>
              </a:rPr>
              <a:t>6–8</a:t>
            </a: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675200" y="6347875"/>
            <a:ext cx="342327" cy="38424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2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76680" y="1237342"/>
          <a:ext cx="8676000" cy="2749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Outcome</a:t>
                      </a:r>
                      <a:r>
                        <a:rPr lang="en-US" sz="1600" baseline="0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n 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LCZ696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(n=4187)</a:t>
                      </a:r>
                    </a:p>
                  </a:txBody>
                  <a:tcPr marL="36000" marR="36000" marT="36000" marB="36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Enalapril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(n=4212)</a:t>
                      </a:r>
                    </a:p>
                  </a:txBody>
                  <a:tcPr marL="36000" marR="36000" marT="36000" marB="36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11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Hazard ratio*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(95% CI)</a:t>
                      </a:r>
                      <a:endParaRPr lang="en-US" sz="1400" b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p-value</a:t>
                      </a:r>
                      <a:r>
                        <a:rPr lang="en-US" sz="1600" b="1" baseline="30000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‡</a:t>
                      </a:r>
                      <a:endParaRPr lang="en-US" sz="1400" baseline="300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Primary composite outcome</a:t>
                      </a: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227">
                <a:tc>
                  <a:txBody>
                    <a:bodyPr/>
                    <a:lstStyle/>
                    <a:p>
                      <a:pPr marL="87313" marR="0" lvl="1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Death from CV causes or first hospitalization for worsening</a:t>
                      </a:r>
                      <a:r>
                        <a:rPr lang="en-GB" sz="16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of HF</a:t>
                      </a:r>
                      <a:endParaRPr lang="en-GB" sz="1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914 (21.8)</a:t>
                      </a: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1117 (26.5)</a:t>
                      </a: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0.80 (0.73–0.87)</a:t>
                      </a: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89">
                <a:tc>
                  <a:txBody>
                    <a:bodyPr/>
                    <a:lstStyle/>
                    <a:p>
                      <a:pPr marL="0" marR="0" lvl="1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51">
                <a:tc>
                  <a:txBody>
                    <a:bodyPr/>
                    <a:lstStyle/>
                    <a:p>
                      <a:pPr marL="93663" marR="0" lvl="1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Death from CV causes </a:t>
                      </a:r>
                    </a:p>
                  </a:txBody>
                  <a:tcPr marL="36000" marR="36000" marT="36000" marB="36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558 (13.3)</a:t>
                      </a:r>
                    </a:p>
                  </a:txBody>
                  <a:tcPr marL="36000" marR="36000" marT="36000" marB="36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693 (16.5)</a:t>
                      </a:r>
                    </a:p>
                  </a:txBody>
                  <a:tcPr marL="36000" marR="36000" marT="36000" marB="36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0.80 (0.71–0.89)</a:t>
                      </a:r>
                    </a:p>
                  </a:txBody>
                  <a:tcPr marL="36000" marR="36000" marT="36000" marB="36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</a:p>
                  </a:txBody>
                  <a:tcPr marL="36000" marR="36000" marT="36000" marB="36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697">
                <a:tc>
                  <a:txBody>
                    <a:bodyPr/>
                    <a:lstStyle/>
                    <a:p>
                      <a:pPr marL="93663" marR="0" lvl="1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First hospitalization for worsening</a:t>
                      </a:r>
                      <a:r>
                        <a:rPr lang="en-GB" sz="16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en-GB" sz="16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GB" sz="16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of HF</a:t>
                      </a:r>
                      <a:endParaRPr lang="en-GB" sz="1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537 (12.8)</a:t>
                      </a:r>
                    </a:p>
                  </a:txBody>
                  <a:tcPr marL="36000" marR="36000" marT="36000" marB="36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658 (15.6)</a:t>
                      </a:r>
                    </a:p>
                  </a:txBody>
                  <a:tcPr marL="36000" marR="36000" marT="36000" marB="36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0.79 (0.71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0.89)</a:t>
                      </a:r>
                    </a:p>
                  </a:txBody>
                  <a:tcPr marL="36000" marR="36000" marT="36000" marB="36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</a:p>
                  </a:txBody>
                  <a:tcPr marL="36000" marR="36000" marT="36000" marB="36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1725" y="270977"/>
            <a:ext cx="6508750" cy="1143000"/>
          </a:xfrm>
        </p:spPr>
        <p:txBody>
          <a:bodyPr anchor="t"/>
          <a:lstStyle/>
          <a:p>
            <a:r>
              <a:rPr lang="en-GB" dirty="0"/>
              <a:t>Primary outcome</a:t>
            </a:r>
            <a:br>
              <a:rPr lang="en-GB" dirty="0"/>
            </a:b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380240" y="6359973"/>
            <a:ext cx="6336704" cy="24622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GB" sz="1000" dirty="0"/>
              <a:t>McMurray, et al. N </a:t>
            </a:r>
            <a:r>
              <a:rPr lang="en-GB" sz="1000" dirty="0" err="1"/>
              <a:t>Engl</a:t>
            </a:r>
            <a:r>
              <a:rPr lang="en-GB" sz="1000" dirty="0"/>
              <a:t> J Med 2014; </a:t>
            </a:r>
            <a:r>
              <a:rPr lang="en-GB" sz="1000" dirty="0" err="1"/>
              <a:t>ePub</a:t>
            </a:r>
            <a:r>
              <a:rPr lang="en-GB" sz="1000" dirty="0"/>
              <a:t> ahead of print: DOI: 10.1056/NEJMoa1409077.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gray">
          <a:xfrm>
            <a:off x="341876" y="4514851"/>
            <a:ext cx="8598924" cy="150494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0000" tIns="108000" rIns="36000" bIns="180000" numCol="1" rtlCol="0" anchor="t" anchorCtr="0" compatLnSpc="1">
            <a:prstTxWarp prst="textNoShape">
              <a:avLst/>
            </a:prstTxWarp>
            <a:noAutofit/>
          </a:bodyPr>
          <a:lstStyle>
            <a:lvl1pPr marL="233363" indent="-23336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98463" indent="-1635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77850" indent="-1778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52475" indent="-17303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7575" indent="-1635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har char="»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400" spc="0" dirty="0"/>
              <a:t>The difference in favor of LCZ696 was seen early in the trial and at each interim analysis</a:t>
            </a:r>
          </a:p>
          <a:p>
            <a:pPr eaLnBrk="1" hangingPunct="1">
              <a:spcAft>
                <a:spcPts val="300"/>
              </a:spcAft>
            </a:pPr>
            <a:r>
              <a:rPr lang="en-US" sz="1400" spc="0" dirty="0"/>
              <a:t>Over the duration of the trial, the numbers of patients who would need to have been treated (NNT) to prevent:</a:t>
            </a:r>
          </a:p>
          <a:p>
            <a:pPr lvl="1" eaLnBrk="1" hangingPunct="1">
              <a:spcAft>
                <a:spcPts val="300"/>
              </a:spcAft>
            </a:pPr>
            <a:r>
              <a:rPr lang="en-US" sz="1400" spc="0" dirty="0"/>
              <a:t>one primary event was 21 patients, and</a:t>
            </a:r>
          </a:p>
          <a:p>
            <a:pPr lvl="1" eaLnBrk="1" hangingPunct="1">
              <a:spcAft>
                <a:spcPts val="300"/>
              </a:spcAft>
            </a:pPr>
            <a:r>
              <a:rPr lang="en-US" sz="1400" spc="0" dirty="0"/>
              <a:t>one death from CV causes was 32 patients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725" y="3982085"/>
            <a:ext cx="7881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*Calculated with the use of stratified cox proportional-hazard models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00" baseline="30000" dirty="0">
                <a:solidFill>
                  <a:schemeClr val="bg1">
                    <a:lumMod val="50000"/>
                  </a:schemeClr>
                </a:solidFill>
              </a:rPr>
              <a:t>‡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Two-sided p-values calculated by means of a stratified log-rank test without adjustment for multiple comparisons</a:t>
            </a:r>
          </a:p>
        </p:txBody>
      </p:sp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570386" y="6359973"/>
            <a:ext cx="342327" cy="38424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HOPRRO1\Desktop\algo 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9" y="838200"/>
            <a:ext cx="8297961" cy="493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751" y="5803554"/>
            <a:ext cx="9120249" cy="962113"/>
          </a:xfrm>
          <a:prstGeom prst="rect">
            <a:avLst/>
          </a:prstGeom>
          <a:noFill/>
          <a:ln>
            <a:noFill/>
          </a:ln>
        </p:spPr>
        <p:txBody>
          <a:bodyPr wrap="square" lIns="129848" tIns="64924" rIns="129848" bIns="64924" rtlCol="0">
            <a:spAutoFit/>
          </a:bodyPr>
          <a:lstStyle/>
          <a:p>
            <a:r>
              <a:rPr lang="en-US" sz="900" baseline="30000" dirty="0" err="1">
                <a:solidFill>
                  <a:prstClr val="black"/>
                </a:solidFill>
              </a:rPr>
              <a:t>a</a:t>
            </a:r>
            <a:r>
              <a:rPr lang="en-US" sz="900" dirty="0" err="1">
                <a:solidFill>
                  <a:prstClr val="black"/>
                </a:solidFill>
              </a:rPr>
              <a:t>Symptomatic</a:t>
            </a:r>
            <a:r>
              <a:rPr lang="en-US" sz="900" dirty="0">
                <a:solidFill>
                  <a:prstClr val="black"/>
                </a:solidFill>
              </a:rPr>
              <a:t>=NYHA Class II-IV; </a:t>
            </a:r>
            <a:r>
              <a:rPr lang="en-US" sz="900" baseline="30000" dirty="0" err="1">
                <a:solidFill>
                  <a:prstClr val="black"/>
                </a:solidFill>
              </a:rPr>
              <a:t>b</a:t>
            </a:r>
            <a:r>
              <a:rPr lang="en-US" sz="900" dirty="0" err="1">
                <a:solidFill>
                  <a:prstClr val="black"/>
                </a:solidFill>
              </a:rPr>
              <a:t>HFrEF</a:t>
            </a:r>
            <a:r>
              <a:rPr lang="en-US" sz="900" dirty="0">
                <a:solidFill>
                  <a:prstClr val="black"/>
                </a:solidFill>
              </a:rPr>
              <a:t>=LVEF&lt;40%; </a:t>
            </a:r>
            <a:r>
              <a:rPr lang="en-US" sz="900" baseline="30000" dirty="0" err="1">
                <a:solidFill>
                  <a:prstClr val="black"/>
                </a:solidFill>
              </a:rPr>
              <a:t>c</a:t>
            </a:r>
            <a:r>
              <a:rPr lang="en-US" sz="900" dirty="0" err="1">
                <a:solidFill>
                  <a:prstClr val="black"/>
                </a:solidFill>
              </a:rPr>
              <a:t>If</a:t>
            </a:r>
            <a:r>
              <a:rPr lang="en-US" sz="900" dirty="0">
                <a:solidFill>
                  <a:prstClr val="black"/>
                </a:solidFill>
              </a:rPr>
              <a:t> ACEI not tolerated/contra-indicated, use ARB; </a:t>
            </a:r>
            <a:r>
              <a:rPr lang="en-US" sz="900" b="1" baseline="30000" dirty="0" err="1">
                <a:solidFill>
                  <a:srgbClr val="E44C16">
                    <a:lumMod val="75000"/>
                  </a:srgbClr>
                </a:solidFill>
              </a:rPr>
              <a:t>d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If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 MR antagonist not tolerated/contra-indicated, use ARB; </a:t>
            </a:r>
            <a:r>
              <a:rPr lang="en-US" sz="900" b="1" baseline="30000" dirty="0" err="1">
                <a:solidFill>
                  <a:srgbClr val="E44C16">
                    <a:lumMod val="75000"/>
                  </a:srgbClr>
                </a:solidFill>
              </a:rPr>
              <a:t>e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With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 a hospital admission for HF within the last 6 months or with elevated natriuretic peptides (BNP &gt;250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pg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/ml or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NTproBNP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  &gt;500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pg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/ml in men and 750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pg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/ml in women); </a:t>
            </a:r>
            <a:r>
              <a:rPr lang="en-US" sz="900" b="1" baseline="30000" dirty="0" err="1">
                <a:solidFill>
                  <a:srgbClr val="E44C16">
                    <a:lumMod val="75000"/>
                  </a:srgbClr>
                </a:solidFill>
              </a:rPr>
              <a:t>f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With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 an elevated plasma NP level (BNP ≥150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pg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/mL or plasma NT-proBNP ≥ 600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pg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/mL, or if HF hospitalization within recent 12 months plasma BNP ≥ 100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pg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/mL or plasma NT-proBNP ≥ 400 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pg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/mL); </a:t>
            </a:r>
            <a:r>
              <a:rPr lang="en-US" sz="900" b="1" baseline="30000" dirty="0" err="1">
                <a:solidFill>
                  <a:srgbClr val="E44C16">
                    <a:lumMod val="75000"/>
                  </a:srgbClr>
                </a:solidFill>
              </a:rPr>
              <a:t>g</a:t>
            </a:r>
            <a:r>
              <a:rPr lang="en-US" sz="900" b="1" dirty="0" err="1">
                <a:solidFill>
                  <a:srgbClr val="E44C16">
                    <a:lumMod val="75000"/>
                  </a:srgbClr>
                </a:solidFill>
              </a:rPr>
              <a:t>In</a:t>
            </a:r>
            <a:r>
              <a:rPr lang="en-US" sz="900" b="1" dirty="0">
                <a:solidFill>
                  <a:srgbClr val="E44C16">
                    <a:lumMod val="75000"/>
                  </a:srgbClr>
                </a:solidFill>
              </a:rPr>
              <a:t> doses equivalent to enalapril 10 mg </a:t>
            </a:r>
            <a:r>
              <a:rPr lang="en-US" sz="900" b="1" i="1" dirty="0" err="1">
                <a:solidFill>
                  <a:srgbClr val="E44C16">
                    <a:lumMod val="75000"/>
                  </a:srgbClr>
                </a:solidFill>
              </a:rPr>
              <a:t>b.i.d</a:t>
            </a:r>
            <a:r>
              <a:rPr lang="en-US" sz="900" b="1" i="1" dirty="0">
                <a:solidFill>
                  <a:srgbClr val="E44C16">
                    <a:lumMod val="75000"/>
                  </a:srgbClr>
                </a:solidFill>
              </a:rPr>
              <a:t>.</a:t>
            </a:r>
            <a:r>
              <a:rPr lang="en-US" sz="900" dirty="0">
                <a:solidFill>
                  <a:prstClr val="black"/>
                </a:solidFill>
              </a:rPr>
              <a:t>; </a:t>
            </a:r>
            <a:r>
              <a:rPr lang="en-US" sz="900" baseline="30000" dirty="0" err="1">
                <a:solidFill>
                  <a:prstClr val="black"/>
                </a:solidFill>
              </a:rPr>
              <a:t>h</a:t>
            </a:r>
            <a:r>
              <a:rPr lang="en-US" sz="900" dirty="0" err="1">
                <a:solidFill>
                  <a:prstClr val="black"/>
                </a:solidFill>
              </a:rPr>
              <a:t>With</a:t>
            </a:r>
            <a:r>
              <a:rPr lang="en-US" sz="900" dirty="0">
                <a:solidFill>
                  <a:prstClr val="black"/>
                </a:solidFill>
              </a:rPr>
              <a:t> a hospital admission for HF within the previous year; </a:t>
            </a:r>
            <a:r>
              <a:rPr lang="en-US" sz="900" baseline="30000" dirty="0" err="1">
                <a:solidFill>
                  <a:prstClr val="black"/>
                </a:solidFill>
              </a:rPr>
              <a:t>i</a:t>
            </a:r>
            <a:r>
              <a:rPr lang="en-US" sz="900" dirty="0" err="1">
                <a:solidFill>
                  <a:prstClr val="black"/>
                </a:solidFill>
              </a:rPr>
              <a:t>CRT</a:t>
            </a:r>
            <a:r>
              <a:rPr lang="en-US" sz="900" dirty="0">
                <a:solidFill>
                  <a:prstClr val="black"/>
                </a:solidFill>
              </a:rPr>
              <a:t> is recommended if QRS ≥ 130 </a:t>
            </a:r>
            <a:r>
              <a:rPr lang="en-US" sz="900" dirty="0" err="1">
                <a:solidFill>
                  <a:prstClr val="black"/>
                </a:solidFill>
              </a:rPr>
              <a:t>msec</a:t>
            </a:r>
            <a:r>
              <a:rPr lang="en-US" sz="900" dirty="0">
                <a:solidFill>
                  <a:prstClr val="black"/>
                </a:solidFill>
              </a:rPr>
              <a:t> and LBBB (in sinus rhythm); </a:t>
            </a:r>
            <a:r>
              <a:rPr lang="en-US" sz="900" baseline="30000" dirty="0" err="1">
                <a:solidFill>
                  <a:prstClr val="black"/>
                </a:solidFill>
              </a:rPr>
              <a:t>j</a:t>
            </a:r>
            <a:r>
              <a:rPr lang="en-US" sz="900" dirty="0" err="1">
                <a:solidFill>
                  <a:prstClr val="black"/>
                </a:solidFill>
              </a:rPr>
              <a:t>CRT</a:t>
            </a:r>
            <a:r>
              <a:rPr lang="en-US" sz="900" dirty="0">
                <a:solidFill>
                  <a:prstClr val="black"/>
                </a:solidFill>
              </a:rPr>
              <a:t> should/may be considered if QRS ≥ 130 </a:t>
            </a:r>
            <a:r>
              <a:rPr lang="en-US" sz="900" dirty="0" err="1">
                <a:solidFill>
                  <a:prstClr val="black"/>
                </a:solidFill>
              </a:rPr>
              <a:t>msec</a:t>
            </a:r>
            <a:r>
              <a:rPr lang="en-US" sz="900" dirty="0">
                <a:solidFill>
                  <a:prstClr val="black"/>
                </a:solidFill>
              </a:rPr>
              <a:t> with non-LBBB (in a sinus rhythm) or for patients in AF provided a strategy to ensure bi-ventricular capture in place (individualized decision)</a:t>
            </a:r>
            <a:endParaRPr lang="en-US" sz="900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8" descr="LOGO UMF 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977" y="390323"/>
            <a:ext cx="1760934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3448727" y="1579418"/>
            <a:ext cx="509877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o-RO" sz="2800" b="1" dirty="0">
                <a:solidFill>
                  <a:schemeClr val="bg1"/>
                </a:solidFill>
              </a:rPr>
              <a:t>Politicile medicamentului din perspectiva practicii medicale- protocoale, </a:t>
            </a:r>
            <a:r>
              <a:rPr lang="ro-RO" sz="2800" b="1" dirty="0" err="1">
                <a:solidFill>
                  <a:schemeClr val="bg1"/>
                </a:solidFill>
              </a:rPr>
              <a:t>prescripții</a:t>
            </a:r>
            <a:r>
              <a:rPr lang="ro-RO" sz="2800" b="1" dirty="0">
                <a:solidFill>
                  <a:schemeClr val="bg1"/>
                </a:solidFill>
              </a:rPr>
              <a:t> </a:t>
            </a:r>
            <a:r>
              <a:rPr lang="ro-RO" sz="2800" b="1" dirty="0" err="1">
                <a:solidFill>
                  <a:schemeClr val="bg1"/>
                </a:solidFill>
              </a:rPr>
              <a:t>și</a:t>
            </a:r>
            <a:r>
              <a:rPr lang="ro-RO" sz="2800" b="1" dirty="0">
                <a:solidFill>
                  <a:schemeClr val="bg1"/>
                </a:solidFill>
              </a:rPr>
              <a:t> adaptarea tratamentului la nevoile pacientului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280DD9-40B3-F342-844B-080902BEB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1416" y="4029054"/>
            <a:ext cx="5458968" cy="786513"/>
          </a:xfrm>
        </p:spPr>
        <p:txBody>
          <a:bodyPr>
            <a:normAutofit/>
          </a:bodyPr>
          <a:lstStyle/>
          <a:p>
            <a:pPr algn="r"/>
            <a:r>
              <a:rPr lang="ro-RO" sz="1800" dirty="0"/>
              <a:t>Daniel Lighezan, FESC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8F3F4-0418-9840-BDA7-3C2F76A24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9"/>
          <a:stretch/>
        </p:blipFill>
        <p:spPr>
          <a:xfrm>
            <a:off x="356260" y="4714504"/>
            <a:ext cx="5237018" cy="16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8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7"/>
          <a:stretch/>
        </p:blipFill>
        <p:spPr bwMode="auto">
          <a:xfrm>
            <a:off x="358610" y="1193651"/>
            <a:ext cx="4134101" cy="46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"/>
          <p:cNvSpPr txBox="1">
            <a:spLocks/>
          </p:cNvSpPr>
          <p:nvPr/>
        </p:nvSpPr>
        <p:spPr bwMode="auto">
          <a:xfrm>
            <a:off x="4492711" y="3455861"/>
            <a:ext cx="4171830" cy="24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449" lvl="1" indent="-239449" algn="just">
              <a:spcBef>
                <a:spcPct val="750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</a:t>
            </a:r>
            <a:r>
              <a:rPr lang="en-US" sz="1400" dirty="0" err="1">
                <a:solidFill>
                  <a:schemeClr val="tx1"/>
                </a:solidFill>
              </a:rPr>
              <a:t>sacubitril</a:t>
            </a:r>
            <a:r>
              <a:rPr lang="en-US" sz="1400" dirty="0">
                <a:solidFill>
                  <a:schemeClr val="tx1"/>
                </a:solidFill>
              </a:rPr>
              <a:t>/valsartan may occur upon physicians’ judgement following up titration to maximum-tolerated evidence-based doses of an </a:t>
            </a:r>
            <a:r>
              <a:rPr lang="en-US" sz="1400" dirty="0" err="1">
                <a:solidFill>
                  <a:schemeClr val="tx1"/>
                </a:solidFill>
              </a:rPr>
              <a:t>ACEi</a:t>
            </a:r>
            <a:r>
              <a:rPr lang="en-US" sz="1400" dirty="0">
                <a:solidFill>
                  <a:schemeClr val="tx1"/>
                </a:solidFill>
              </a:rPr>
              <a:t>/ARB, BB, and MRA</a:t>
            </a:r>
          </a:p>
          <a:p>
            <a:pPr marL="239449" lvl="1" indent="-239449" algn="just">
              <a:spcBef>
                <a:spcPct val="75000"/>
              </a:spcBef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ESC-HF treatment algorithm recommends patients to be transitioned to </a:t>
            </a:r>
            <a:r>
              <a:rPr lang="en-US" sz="1400" dirty="0" err="1">
                <a:solidFill>
                  <a:schemeClr val="tx1"/>
                </a:solidFill>
              </a:rPr>
              <a:t>sacubitril</a:t>
            </a:r>
            <a:r>
              <a:rPr lang="en-US" sz="1400" dirty="0">
                <a:solidFill>
                  <a:schemeClr val="tx1"/>
                </a:solidFill>
              </a:rPr>
              <a:t>/valsartan if they are still symptomatic on </a:t>
            </a:r>
            <a:r>
              <a:rPr lang="en-US" sz="1400" dirty="0" err="1">
                <a:solidFill>
                  <a:schemeClr val="tx1"/>
                </a:solidFill>
              </a:rPr>
              <a:t>enalapril</a:t>
            </a:r>
            <a:r>
              <a:rPr lang="en-US" sz="1400" dirty="0">
                <a:solidFill>
                  <a:schemeClr val="tx1"/>
                </a:solidFill>
              </a:rPr>
              <a:t> dose of 10 mg </a:t>
            </a:r>
            <a:r>
              <a:rPr lang="en-US" sz="1400" i="1" dirty="0" err="1">
                <a:solidFill>
                  <a:schemeClr val="tx1"/>
                </a:solidFill>
              </a:rPr>
              <a:t>b.i.d</a:t>
            </a:r>
            <a:r>
              <a:rPr lang="en-US" sz="1400" i="1" dirty="0">
                <a:solidFill>
                  <a:schemeClr val="tx1"/>
                </a:solidFill>
              </a:rPr>
              <a:t>.</a:t>
            </a:r>
            <a:endParaRPr lang="de-CH" sz="1400" i="1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gray">
          <a:xfrm>
            <a:off x="526070" y="6096000"/>
            <a:ext cx="3283929" cy="54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800" spc="0" baseline="0">
                <a:solidFill>
                  <a:srgbClr val="8B8D90"/>
                </a:solidFill>
                <a:latin typeface="+mn-lt"/>
                <a:ea typeface="+mn-ea"/>
                <a:cs typeface="+mn-cs"/>
              </a:defRPr>
            </a:lvl1pPr>
            <a:lvl2pPr marL="234950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917B69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2pPr>
            <a:lvl3pPr marL="400050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3pPr>
            <a:lvl4pPr marL="579437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4pPr>
            <a:lvl5pPr marL="754062" indent="0" algn="l" rtl="0" eaLnBrk="0" fontAlgn="base" hangingPunct="0">
              <a:spcBef>
                <a:spcPct val="0"/>
              </a:spcBef>
              <a:spcAft>
                <a:spcPts val="0"/>
              </a:spcAft>
              <a:buNone/>
              <a:defRPr sz="800" spc="0" baseline="0">
                <a:solidFill>
                  <a:srgbClr val="8B8D90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17331" lvl="1">
              <a:spcBef>
                <a:spcPts val="282"/>
              </a:spcBef>
            </a:pPr>
            <a:r>
              <a:rPr lang="en-US" dirty="0">
                <a:solidFill>
                  <a:schemeClr val="tx1"/>
                </a:solidFill>
              </a:rPr>
              <a:t>ARNI, angiotensin receptor neprilysin inhibitor; </a:t>
            </a:r>
            <a:r>
              <a:rPr lang="it-IT" dirty="0">
                <a:solidFill>
                  <a:schemeClr val="tx1"/>
                </a:solidFill>
              </a:rPr>
              <a:t>ACEI </a:t>
            </a:r>
            <a:r>
              <a:rPr lang="it-IT" dirty="0" err="1">
                <a:solidFill>
                  <a:schemeClr val="tx1"/>
                </a:solidFill>
              </a:rPr>
              <a:t>angiotensin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converting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enzyme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inhibitor</a:t>
            </a:r>
            <a:r>
              <a:rPr lang="it-IT" dirty="0">
                <a:solidFill>
                  <a:schemeClr val="tx1"/>
                </a:solidFill>
              </a:rPr>
              <a:t>; ARB,  </a:t>
            </a:r>
            <a:r>
              <a:rPr lang="it-IT" dirty="0" err="1">
                <a:solidFill>
                  <a:schemeClr val="tx1"/>
                </a:solidFill>
              </a:rPr>
              <a:t>angiotensin</a:t>
            </a:r>
            <a:r>
              <a:rPr lang="it-IT" dirty="0">
                <a:solidFill>
                  <a:schemeClr val="tx1"/>
                </a:solidFill>
              </a:rPr>
              <a:t> </a:t>
            </a:r>
            <a:r>
              <a:rPr lang="it-IT" dirty="0" err="1">
                <a:solidFill>
                  <a:schemeClr val="tx1"/>
                </a:solidFill>
              </a:rPr>
              <a:t>receptor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blocker</a:t>
            </a:r>
            <a:r>
              <a:rPr lang="it-IT" dirty="0">
                <a:solidFill>
                  <a:schemeClr val="tx1"/>
                </a:solidFill>
              </a:rPr>
              <a:t> ; BB, beta </a:t>
            </a:r>
            <a:r>
              <a:rPr lang="it-IT" dirty="0" err="1">
                <a:solidFill>
                  <a:schemeClr val="tx1"/>
                </a:solidFill>
              </a:rPr>
              <a:t>blocker</a:t>
            </a:r>
            <a:r>
              <a:rPr lang="it-IT" dirty="0">
                <a:solidFill>
                  <a:schemeClr val="tx1"/>
                </a:solidFill>
              </a:rPr>
              <a:t>; </a:t>
            </a:r>
            <a:r>
              <a:rPr lang="it-IT" dirty="0" err="1">
                <a:solidFill>
                  <a:schemeClr val="tx1"/>
                </a:solidFill>
              </a:rPr>
              <a:t>b.i.d</a:t>
            </a:r>
            <a:r>
              <a:rPr lang="it-IT" dirty="0">
                <a:solidFill>
                  <a:schemeClr val="tx1"/>
                </a:solidFill>
              </a:rPr>
              <a:t>., </a:t>
            </a:r>
            <a:r>
              <a:rPr lang="it-IT" dirty="0" err="1">
                <a:solidFill>
                  <a:schemeClr val="tx1"/>
                </a:solidFill>
              </a:rPr>
              <a:t>twice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daily</a:t>
            </a:r>
            <a:r>
              <a:rPr lang="it-IT" dirty="0">
                <a:solidFill>
                  <a:schemeClr val="tx1"/>
                </a:solidFill>
              </a:rPr>
              <a:t>; </a:t>
            </a:r>
            <a:r>
              <a:rPr lang="en-US" dirty="0">
                <a:solidFill>
                  <a:schemeClr val="tx1"/>
                </a:solidFill>
              </a:rPr>
              <a:t>HF, heart failure; MRA, mineralocorticoid receptor antagonist </a:t>
            </a:r>
            <a:endParaRPr lang="en-GB" kern="0" dirty="0">
              <a:solidFill>
                <a:schemeClr val="tx1"/>
              </a:solidFill>
            </a:endParaRPr>
          </a:p>
          <a:p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gray">
          <a:xfrm>
            <a:off x="4380421" y="6370749"/>
            <a:ext cx="3516095" cy="23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eaLnBrk="0" hangingPunct="0">
              <a:spcAft>
                <a:spcPts val="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34950" indent="0" eaLnBrk="0" hangingPunct="0">
              <a:spcAft>
                <a:spcPts val="0"/>
              </a:spcAft>
              <a:buClr>
                <a:srgbClr val="917B69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2pPr>
            <a:lvl3pPr marL="400050" indent="0" eaLnBrk="0" hangingPunct="0"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3pPr>
            <a:lvl4pPr marL="579437" indent="0" eaLnBrk="0" hangingPunct="0"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4pPr>
            <a:lvl5pPr marL="754062" indent="0" eaLnBrk="0" hangingPunct="0">
              <a:spcAft>
                <a:spcPts val="0"/>
              </a:spcAft>
              <a:buNone/>
              <a:defRPr sz="800" spc="0" baseline="0">
                <a:solidFill>
                  <a:srgbClr val="8B8D90"/>
                </a:solidFill>
                <a:latin typeface="+mn-lt"/>
              </a:defRPr>
            </a:lvl5pPr>
            <a:lvl6pPr marL="1374775" indent="-163513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latin typeface="+mn-lt"/>
              </a:defRPr>
            </a:lvl6pPr>
            <a:lvl7pPr marL="1831975" indent="-163513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latin typeface="+mn-lt"/>
              </a:defRPr>
            </a:lvl7pPr>
            <a:lvl8pPr marL="2289175" indent="-163513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latin typeface="+mn-lt"/>
              </a:defRPr>
            </a:lvl8pPr>
            <a:lvl9pPr marL="2746375" indent="-163513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latin typeface="+mn-lt"/>
              </a:defRPr>
            </a:lvl9pPr>
          </a:lstStyle>
          <a:p>
            <a:pPr algn="l"/>
            <a:r>
              <a:rPr lang="en-US" sz="900" dirty="0">
                <a:solidFill>
                  <a:schemeClr val="tx1"/>
                </a:solidFill>
              </a:rPr>
              <a:t>Ponikowski et al. Eur Heart J. 21 May 2016. doi:10.1093/</a:t>
            </a:r>
            <a:r>
              <a:rPr lang="en-US" sz="900" dirty="0" err="1">
                <a:solidFill>
                  <a:schemeClr val="tx1"/>
                </a:solidFill>
              </a:rPr>
              <a:t>eurheartj</a:t>
            </a:r>
            <a:r>
              <a:rPr lang="en-US" sz="900" dirty="0">
                <a:solidFill>
                  <a:schemeClr val="tx1"/>
                </a:solidFill>
              </a:rPr>
              <a:t>/ehw128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834" y="1193651"/>
            <a:ext cx="3991707" cy="18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9D756-4B38-904C-BD19-F5729DB7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" y="117231"/>
            <a:ext cx="6508750" cy="1143000"/>
          </a:xfrm>
        </p:spPr>
        <p:txBody>
          <a:bodyPr/>
          <a:lstStyle/>
          <a:p>
            <a:r>
              <a:rPr lang="ro-RO" dirty="0"/>
              <a:t>Unde ne aflam noi?</a:t>
            </a:r>
            <a:br>
              <a:rPr lang="ro-RO" dirty="0"/>
            </a:br>
            <a:r>
              <a:rPr lang="ro-RO" dirty="0"/>
              <a:t>24.10.2018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C7D19-E9CF-014F-AF63-9E3C854B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78" y="1355619"/>
            <a:ext cx="6522734" cy="53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68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87680-CC33-694F-9E2F-7698108B0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3" y="1302388"/>
            <a:ext cx="7022123" cy="517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9D756-4B38-904C-BD19-F5729DB7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92" y="234461"/>
            <a:ext cx="6508750" cy="1143000"/>
          </a:xfrm>
        </p:spPr>
        <p:txBody>
          <a:bodyPr/>
          <a:lstStyle/>
          <a:p>
            <a:r>
              <a:rPr lang="ro-RO" dirty="0"/>
              <a:t>Unde ne aflam noi?</a:t>
            </a:r>
            <a:br>
              <a:rPr lang="ro-RO" dirty="0"/>
            </a:br>
            <a:r>
              <a:rPr lang="ro-RO" dirty="0"/>
              <a:t>24.10.2018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DB3C1-94F8-CE4C-96C5-9BAB972D8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984" y="990599"/>
            <a:ext cx="5331717" cy="54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58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4B26AC-39EA-A144-9721-D0282425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82" y="1184031"/>
            <a:ext cx="7587549" cy="54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9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9A0EB-8F90-5D40-83E8-F4D33D96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3" y="1496948"/>
            <a:ext cx="9144000" cy="47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7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63DC-7FDD-9347-A206-CEDBE6E9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3429000"/>
            <a:ext cx="7030332" cy="1398494"/>
          </a:xfrm>
        </p:spPr>
        <p:txBody>
          <a:bodyPr/>
          <a:lstStyle/>
          <a:p>
            <a:r>
              <a:rPr lang="ro-RO" sz="2800" dirty="0"/>
              <a:t>Neaplicarea Ghidurilor?</a:t>
            </a:r>
            <a:br>
              <a:rPr lang="ro-RO" sz="2800" dirty="0"/>
            </a:br>
            <a:br>
              <a:rPr lang="ro-RO" sz="2800" dirty="0"/>
            </a:br>
            <a:r>
              <a:rPr lang="ro-RO" sz="2800" dirty="0"/>
              <a:t>Neaplicarea Protocoalelor?</a:t>
            </a:r>
            <a:br>
              <a:rPr lang="ro-RO" sz="2800" dirty="0"/>
            </a:br>
            <a:br>
              <a:rPr lang="ro-RO" sz="2800" dirty="0"/>
            </a:br>
            <a:r>
              <a:rPr lang="ro-RO" sz="2800" dirty="0"/>
              <a:t>Avem fonduri pentru noile </a:t>
            </a:r>
            <a:r>
              <a:rPr lang="ro-RO" sz="2800" dirty="0" err="1"/>
              <a:t>indicatii</a:t>
            </a:r>
            <a:r>
              <a:rPr lang="ro-RO" sz="2800" dirty="0"/>
              <a:t>?</a:t>
            </a:r>
            <a:br>
              <a:rPr lang="ro-RO" sz="2800" dirty="0"/>
            </a:br>
            <a:br>
              <a:rPr lang="ro-RO" sz="2800" dirty="0"/>
            </a:br>
            <a:r>
              <a:rPr lang="ro-RO" sz="2800" dirty="0"/>
              <a:t>Daca CNAS nu </a:t>
            </a:r>
            <a:r>
              <a:rPr lang="ro-RO" sz="2800" dirty="0" err="1"/>
              <a:t>compenseaza</a:t>
            </a:r>
            <a:r>
              <a:rPr lang="ro-RO" sz="2800" dirty="0"/>
              <a:t> cum </a:t>
            </a:r>
            <a:r>
              <a:rPr lang="ro-RO" sz="2800" dirty="0" err="1"/>
              <a:t>ramane</a:t>
            </a:r>
            <a:r>
              <a:rPr lang="ro-RO" sz="2800" dirty="0"/>
              <a:t> cu protocoalele noastre?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880B8-CBF3-BB4F-A2DB-F2DEDEDBC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56445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47EC-CB53-BD46-8608-A4A7C817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0B08-E809-E442-B385-F8FCF31F0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025" name="Picture 1" descr="page20image66652688">
            <a:extLst>
              <a:ext uri="{FF2B5EF4-FFF2-40B4-BE49-F238E27FC236}">
                <a16:creationId xmlns:a16="http://schemas.microsoft.com/office/drawing/2014/main" id="{F31FDA7E-3075-BF4B-AC15-A2088A4F0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9144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04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6CF7-7C56-8B49-901E-CE9E4287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23044-BBEE-564A-97FF-5FFE565C3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3073" name="Picture 1" descr="page21image66709008">
            <a:extLst>
              <a:ext uri="{FF2B5EF4-FFF2-40B4-BE49-F238E27FC236}">
                <a16:creationId xmlns:a16="http://schemas.microsoft.com/office/drawing/2014/main" id="{BA404BA0-3D76-904C-9552-F7D63CE1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577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BF17-5240-FD47-8FDC-2E96FA74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Concluzii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1A12-5F1A-1443-9339-C4ADF7AA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09802"/>
            <a:ext cx="8018585" cy="3916363"/>
          </a:xfrm>
        </p:spPr>
        <p:txBody>
          <a:bodyPr/>
          <a:lstStyle/>
          <a:p>
            <a:r>
              <a:rPr lang="ro-RO" sz="1800" dirty="0"/>
              <a:t>Exista Ghiduri de terapie .........</a:t>
            </a:r>
          </a:p>
          <a:p>
            <a:pPr lvl="1"/>
            <a:r>
              <a:rPr lang="ro-RO" sz="2800" dirty="0">
                <a:solidFill>
                  <a:srgbClr val="C00000"/>
                </a:solidFill>
              </a:rPr>
              <a:t>Dar ne putem permite toate </a:t>
            </a:r>
            <a:r>
              <a:rPr lang="ro-RO" sz="2800" dirty="0" err="1">
                <a:solidFill>
                  <a:srgbClr val="C00000"/>
                </a:solidFill>
              </a:rPr>
              <a:t>indicatiile</a:t>
            </a:r>
            <a:r>
              <a:rPr lang="ro-RO" sz="2800" dirty="0">
                <a:solidFill>
                  <a:srgbClr val="C00000"/>
                </a:solidFill>
              </a:rPr>
              <a:t>?</a:t>
            </a:r>
          </a:p>
          <a:p>
            <a:r>
              <a:rPr lang="ro-RO" sz="1800" dirty="0"/>
              <a:t>Exista ...... Protocoale ......</a:t>
            </a:r>
          </a:p>
          <a:p>
            <a:pPr lvl="1"/>
            <a:r>
              <a:rPr lang="ro-RO" sz="2800" dirty="0">
                <a:solidFill>
                  <a:srgbClr val="C00000"/>
                </a:solidFill>
              </a:rPr>
              <a:t>Dar am putea sa le actualizam individual sau centralizat, si sa ne permitem terapia?</a:t>
            </a:r>
          </a:p>
          <a:p>
            <a:r>
              <a:rPr lang="ro-RO" sz="1800" dirty="0"/>
              <a:t>Cel mai important:</a:t>
            </a:r>
          </a:p>
          <a:p>
            <a:pPr lvl="1"/>
            <a:r>
              <a:rPr lang="ro-RO" sz="2800" dirty="0">
                <a:solidFill>
                  <a:srgbClr val="C00000"/>
                </a:solidFill>
              </a:rPr>
              <a:t>Individualizarea pacientului si clasificarea </a:t>
            </a:r>
            <a:r>
              <a:rPr lang="ro-RO" sz="2800" dirty="0" err="1">
                <a:solidFill>
                  <a:srgbClr val="C00000"/>
                </a:solidFill>
              </a:rPr>
              <a:t>dupa</a:t>
            </a:r>
            <a:r>
              <a:rPr lang="ro-RO" sz="2800" dirty="0">
                <a:solidFill>
                  <a:srgbClr val="C00000"/>
                </a:solidFill>
              </a:rPr>
              <a:t> cele mai noi scheme cu o terapie cat mai apropiata de ziua de </a:t>
            </a:r>
            <a:r>
              <a:rPr lang="ro-RO" sz="2800" dirty="0" err="1">
                <a:solidFill>
                  <a:srgbClr val="C00000"/>
                </a:solidFill>
              </a:rPr>
              <a:t>astazi</a:t>
            </a:r>
            <a:endParaRPr lang="ro-RO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8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E530AA-2362-DD40-A958-188DBFBD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Motto: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67344-453B-E241-A6AB-831018D4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433" y="2057400"/>
            <a:ext cx="506033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5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E530AA-2362-DD40-A958-188DBFBD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Motto: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67344-453B-E241-A6AB-831018D4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61" y="2174631"/>
            <a:ext cx="467946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3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771650"/>
            <a:ext cx="52387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04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684B-FB73-F04E-B42E-2435C1AD9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 la Medicina Bazata pe Dovezi la Ghiduri si Protocoale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52577-C9A2-4348-B81E-057858B5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09802"/>
            <a:ext cx="8591797" cy="3916363"/>
          </a:xfrm>
        </p:spPr>
        <p:txBody>
          <a:bodyPr/>
          <a:lstStyle/>
          <a:p>
            <a:r>
              <a:rPr lang="ro-RO" dirty="0" err="1"/>
              <a:t>Definiţia</a:t>
            </a:r>
            <a:r>
              <a:rPr lang="ro-RO" dirty="0"/>
              <a:t> utilizată extensiv în literatura de specialitate a fost dată de profesorul </a:t>
            </a:r>
            <a:r>
              <a:rPr lang="ro-RO" dirty="0" err="1"/>
              <a:t>Sackett</a:t>
            </a:r>
            <a:r>
              <a:rPr lang="ro-RO" dirty="0"/>
              <a:t> în 1996: „…este utilizarea scrupuloasă, clară </a:t>
            </a:r>
            <a:r>
              <a:rPr lang="ro-RO" dirty="0" err="1"/>
              <a:t>şi</a:t>
            </a:r>
            <a:r>
              <a:rPr lang="ro-RO" dirty="0"/>
              <a:t> logică a celor mai bune dovezi medicale existente în prezent în luarea deciziei medicale asupra îngrijirii individualizate a pacientului”</a:t>
            </a:r>
          </a:p>
          <a:p>
            <a:r>
              <a:rPr lang="ro-RO" dirty="0"/>
              <a:t>Ceea ce trebuie subliniat este faptul că </a:t>
            </a:r>
            <a:r>
              <a:rPr lang="ro-RO" dirty="0" err="1"/>
              <a:t>esenţa</a:t>
            </a:r>
            <a:r>
              <a:rPr lang="ro-RO" dirty="0"/>
              <a:t> medicinii bazate pe dovezi este îmbinarea </a:t>
            </a:r>
            <a:r>
              <a:rPr lang="ro-RO" dirty="0" err="1"/>
              <a:t>experienţei</a:t>
            </a:r>
            <a:r>
              <a:rPr lang="ro-RO" dirty="0"/>
              <a:t> clinice individuale cu </a:t>
            </a:r>
            <a:r>
              <a:rPr lang="ro-RO" dirty="0" err="1"/>
              <a:t>informaţia</a:t>
            </a:r>
            <a:r>
              <a:rPr lang="ro-RO" dirty="0"/>
              <a:t> medicală „bună”, existentă în literatura medicală</a:t>
            </a:r>
          </a:p>
          <a:p>
            <a:r>
              <a:rPr lang="ro-RO" i="1" dirty="0">
                <a:solidFill>
                  <a:srgbClr val="C00000"/>
                </a:solidFill>
              </a:rPr>
              <a:t>Ghidurile sunt asemenea procese de analiză critică a literaturii medicale </a:t>
            </a:r>
            <a:r>
              <a:rPr lang="ro-RO" dirty="0"/>
              <a:t>puse într-o formă </a:t>
            </a:r>
            <a:r>
              <a:rPr lang="ro-RO" dirty="0" err="1"/>
              <a:t>uşor</a:t>
            </a:r>
            <a:r>
              <a:rPr lang="ro-RO" dirty="0"/>
              <a:t> aplicabilă în practică, </a:t>
            </a:r>
            <a:r>
              <a:rPr lang="ro-RO" b="1" i="1" dirty="0">
                <a:solidFill>
                  <a:srgbClr val="C00000"/>
                </a:solidFill>
              </a:rPr>
              <a:t>elaborate de comisii de </a:t>
            </a:r>
            <a:r>
              <a:rPr lang="ro-RO" b="1" i="1" dirty="0" err="1">
                <a:solidFill>
                  <a:srgbClr val="C00000"/>
                </a:solidFill>
              </a:rPr>
              <a:t>experţi</a:t>
            </a:r>
            <a:endParaRPr lang="ro-RO" b="1" i="1" dirty="0">
              <a:solidFill>
                <a:srgbClr val="C00000"/>
              </a:solidFill>
            </a:endParaRPr>
          </a:p>
          <a:p>
            <a:r>
              <a:rPr lang="ro-RO" b="1" i="1" dirty="0">
                <a:solidFill>
                  <a:srgbClr val="C00000"/>
                </a:solidFill>
              </a:rPr>
              <a:t>Protocolul este apanajul unei </a:t>
            </a:r>
            <a:r>
              <a:rPr lang="ro-RO" b="1" i="1" dirty="0" err="1">
                <a:solidFill>
                  <a:srgbClr val="C00000"/>
                </a:solidFill>
              </a:rPr>
              <a:t>unităţi</a:t>
            </a:r>
            <a:r>
              <a:rPr lang="ro-RO" b="1" i="1" dirty="0">
                <a:solidFill>
                  <a:srgbClr val="C00000"/>
                </a:solidFill>
              </a:rPr>
              <a:t> medicale, a unui grup de medici </a:t>
            </a:r>
            <a:r>
              <a:rPr lang="ro-RO" b="1" i="1" dirty="0" err="1">
                <a:solidFill>
                  <a:srgbClr val="C00000"/>
                </a:solidFill>
              </a:rPr>
              <a:t>uniţi</a:t>
            </a:r>
            <a:r>
              <a:rPr lang="ro-RO" b="1" i="1" dirty="0">
                <a:solidFill>
                  <a:srgbClr val="C00000"/>
                </a:solidFill>
              </a:rPr>
              <a:t> într-o structură organizatorică comună</a:t>
            </a:r>
            <a:r>
              <a:rPr lang="ro-RO" dirty="0"/>
              <a:t> </a:t>
            </a:r>
            <a:r>
              <a:rPr lang="ro-RO" dirty="0" err="1"/>
              <a:t>şi</a:t>
            </a:r>
            <a:r>
              <a:rPr lang="ro-RO" dirty="0"/>
              <a:t> au la baza mai ales criterii de organizare. Protocolul presupune </a:t>
            </a:r>
            <a:r>
              <a:rPr lang="ro-RO" b="1" i="1" dirty="0"/>
              <a:t>o obligativitate</a:t>
            </a:r>
            <a:r>
              <a:rPr lang="ro-RO" dirty="0"/>
              <a:t>, ceea ce îl situează la polul opus ghidurilor. </a:t>
            </a:r>
            <a:r>
              <a:rPr lang="ro-RO" dirty="0" err="1"/>
              <a:t>Diferenţa</a:t>
            </a:r>
            <a:r>
              <a:rPr lang="ro-RO" dirty="0"/>
              <a:t> între cele două </a:t>
            </a:r>
            <a:r>
              <a:rPr lang="ro-RO" dirty="0" err="1"/>
              <a:t>noţiuni</a:t>
            </a:r>
            <a:r>
              <a:rPr lang="ro-RO" dirty="0"/>
              <a:t> poate fi </a:t>
            </a:r>
            <a:r>
              <a:rPr lang="ro-RO" dirty="0" err="1"/>
              <a:t>esenţială</a:t>
            </a:r>
            <a:r>
              <a:rPr lang="ro-RO" dirty="0"/>
              <a:t> în abordarea </a:t>
            </a:r>
            <a:r>
              <a:rPr lang="ro-RO" dirty="0" err="1"/>
              <a:t>şi</a:t>
            </a:r>
            <a:r>
              <a:rPr lang="ro-RO" dirty="0"/>
              <a:t> acceptarea lor de către medicii practicieni.</a:t>
            </a:r>
          </a:p>
        </p:txBody>
      </p:sp>
    </p:spTree>
    <p:extLst>
      <p:ext uri="{BB962C8B-B14F-4D97-AF65-F5344CB8AC3E}">
        <p14:creationId xmlns:p14="http://schemas.microsoft.com/office/powerpoint/2010/main" val="304269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96D6-3A47-634A-B010-F9B6AED5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30FC2-2E77-F74E-93CA-2CE19C16E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7D4BB-4DCA-1C48-8E2C-51CA814409A2}"/>
              </a:ext>
            </a:extLst>
          </p:cNvPr>
          <p:cNvGrpSpPr/>
          <p:nvPr/>
        </p:nvGrpSpPr>
        <p:grpSpPr>
          <a:xfrm>
            <a:off x="212561" y="831273"/>
            <a:ext cx="4696690" cy="4762005"/>
            <a:chOff x="457200" y="617517"/>
            <a:chExt cx="5767673" cy="60207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E69976-ABAD-A642-8385-12312D4E9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617517"/>
              <a:ext cx="5569716" cy="365512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73B78E-4402-2248-87C0-870D12371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328" y="4201393"/>
              <a:ext cx="5684545" cy="243691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EB2965-2682-F64E-8AF7-21B35BB79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611" y="2435694"/>
            <a:ext cx="4279900" cy="66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41650-BCF6-F54C-B703-9D688BD0D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198" y="3199354"/>
            <a:ext cx="3641189" cy="7492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245AE9-8125-C341-AA5B-F1ED60CEDBF1}"/>
              </a:ext>
            </a:extLst>
          </p:cNvPr>
          <p:cNvCxnSpPr>
            <a:cxnSpLocks/>
            <a:stCxn id="8" idx="1"/>
          </p:cNvCxnSpPr>
          <p:nvPr/>
        </p:nvCxnSpPr>
        <p:spPr>
          <a:xfrm>
            <a:off x="5086198" y="3574000"/>
            <a:ext cx="3153130" cy="155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95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8D1E2D-BF48-FA4D-B969-EE1530A1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Schimbarea Ghidurilor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DDCC3-BFD4-0044-8288-67041A98B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EE822-EE2A-E542-AF1B-F6F01C092C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41002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388" y="687196"/>
            <a:ext cx="6515100" cy="857250"/>
          </a:xfrm>
        </p:spPr>
        <p:txBody>
          <a:bodyPr>
            <a:noAutofit/>
          </a:bodyPr>
          <a:lstStyle/>
          <a:p>
            <a:r>
              <a:rPr lang="ro-RO" sz="2800" b="1" dirty="0"/>
              <a:t>Hipertensiunea arterială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ro-RO" sz="2100" dirty="0"/>
              <a:t>ș</a:t>
            </a:r>
            <a:r>
              <a:rPr lang="en-US" sz="2100" dirty="0" err="1"/>
              <a:t>i</a:t>
            </a:r>
            <a:r>
              <a:rPr lang="en-US" sz="2100" dirty="0"/>
              <a:t> </a:t>
            </a:r>
            <a:r>
              <a:rPr lang="ro-RO" sz="2100" dirty="0"/>
              <a:t>incidența</a:t>
            </a:r>
            <a:r>
              <a:rPr lang="en-US" sz="2100" dirty="0"/>
              <a:t> </a:t>
            </a:r>
            <a:r>
              <a:rPr lang="en-US" sz="2100" dirty="0" err="1"/>
              <a:t>deces</a:t>
            </a:r>
            <a:r>
              <a:rPr lang="ro-RO" sz="2100" dirty="0"/>
              <a:t>elor</a:t>
            </a:r>
            <a:r>
              <a:rPr lang="en-US" sz="2100" dirty="0"/>
              <a:t> </a:t>
            </a:r>
            <a:r>
              <a:rPr lang="en-US" sz="2100" dirty="0" err="1"/>
              <a:t>atribuite</a:t>
            </a:r>
            <a:r>
              <a:rPr lang="en-US" sz="2100" dirty="0"/>
              <a:t> </a:t>
            </a:r>
            <a:r>
              <a:rPr lang="en-US" sz="2100" dirty="0" err="1"/>
              <a:t>factorilor</a:t>
            </a:r>
            <a:r>
              <a:rPr lang="en-US" sz="2100" dirty="0"/>
              <a:t> de </a:t>
            </a:r>
            <a:r>
              <a:rPr lang="en-US" sz="2100" dirty="0" err="1"/>
              <a:t>risc</a:t>
            </a:r>
            <a:r>
              <a:rPr lang="ro-RO" sz="2100" dirty="0"/>
              <a:t>: 30% din </a:t>
            </a:r>
            <a:r>
              <a:rPr lang="en-US" sz="2100" dirty="0" err="1"/>
              <a:t>toate</a:t>
            </a:r>
            <a:r>
              <a:rPr lang="en-US" sz="2100" dirty="0"/>
              <a:t> </a:t>
            </a:r>
            <a:r>
              <a:rPr lang="ro-RO" sz="2100" dirty="0"/>
              <a:t>decesele se datorează direct HTA</a:t>
            </a:r>
            <a:endParaRPr lang="en-US" sz="21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45" y="2308265"/>
            <a:ext cx="5918779" cy="429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698F3BF-39C6-7E42-8E28-84E1667D3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5" y="1643249"/>
            <a:ext cx="2151399" cy="16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663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B03AA-4F38-EB48-B3CD-77528205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Ce a fost pana acum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2A7BC-133A-6046-AF4E-D085EF992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47119353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1334</Words>
  <Application>Microsoft Office PowerPoint</Application>
  <PresentationFormat>On-screen Show (4:3)</PresentationFormat>
  <Paragraphs>130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MS PGothic</vt:lpstr>
      <vt:lpstr>MS PGothic</vt:lpstr>
      <vt:lpstr>Arial</vt:lpstr>
      <vt:lpstr>Arial Unicode MS</vt:lpstr>
      <vt:lpstr>Calibri</vt:lpstr>
      <vt:lpstr>Calibri Light</vt:lpstr>
      <vt:lpstr>Century Gothic</vt:lpstr>
      <vt:lpstr>Helvetica</vt:lpstr>
      <vt:lpstr>News Gothic MT</vt:lpstr>
      <vt:lpstr>Tahoma</vt:lpstr>
      <vt:lpstr>Times New Roman</vt:lpstr>
      <vt:lpstr>Wingdings</vt:lpstr>
      <vt:lpstr>Wingdings 2</vt:lpstr>
      <vt:lpstr>Plaza</vt:lpstr>
      <vt:lpstr>Office Theme</vt:lpstr>
      <vt:lpstr>PowerPoint Presentation</vt:lpstr>
      <vt:lpstr>DISCLOSURE </vt:lpstr>
      <vt:lpstr>Daniel Lighezan, FESC</vt:lpstr>
      <vt:lpstr>Motto:</vt:lpstr>
      <vt:lpstr>De la Medicina Bazata pe Dovezi la Ghiduri si Protocoale</vt:lpstr>
      <vt:lpstr>PowerPoint Presentation</vt:lpstr>
      <vt:lpstr>Schimbarea Ghidurilor</vt:lpstr>
      <vt:lpstr>Hipertensiunea arterială  și incidența deceselor atribuite factorilor de risc: 30% din toate decesele se datorează direct HTA</vt:lpstr>
      <vt:lpstr>Ce a fost pana acum</vt:lpstr>
      <vt:lpstr>PowerPoint Presentation</vt:lpstr>
      <vt:lpstr>PowerPoint Presentation</vt:lpstr>
      <vt:lpstr>PowerPoint Presentation</vt:lpstr>
      <vt:lpstr>≈42% increase= ≈30 millions more</vt:lpstr>
      <vt:lpstr>Do we really want?</vt:lpstr>
      <vt:lpstr>11.3 million with hypertension 70% of adult population</vt:lpstr>
      <vt:lpstr>PowerPoint Presentation</vt:lpstr>
      <vt:lpstr>Definitions of hypertension grade</vt:lpstr>
      <vt:lpstr>La ce valoare controlam</vt:lpstr>
      <vt:lpstr>2017 AHA/ACC Hypertension Guidelines</vt:lpstr>
      <vt:lpstr>PowerPoint Presentation</vt:lpstr>
      <vt:lpstr>Therapy in uncomplicated HT</vt:lpstr>
      <vt:lpstr>Unde ne aflam noi? 24.10.2018</vt:lpstr>
      <vt:lpstr>Unde ne aflam noi? 24.10.2018</vt:lpstr>
      <vt:lpstr>Protocoale 2018</vt:lpstr>
      <vt:lpstr>Ne putem permite medicatia la un numar asa mare de pacienti? Avem Protocoale?</vt:lpstr>
      <vt:lpstr>Aplicarea Ghidurilor</vt:lpstr>
      <vt:lpstr>Mortality in HFrEF remains high despite the introduction of new therapies that improve survival</vt:lpstr>
      <vt:lpstr>Primary outcome </vt:lpstr>
      <vt:lpstr>PowerPoint Presentation</vt:lpstr>
      <vt:lpstr>PowerPoint Presentation</vt:lpstr>
      <vt:lpstr>Unde ne aflam noi? 24.10.2018</vt:lpstr>
      <vt:lpstr>PowerPoint Presentation</vt:lpstr>
      <vt:lpstr>Unde ne aflam noi? 24.10.2018</vt:lpstr>
      <vt:lpstr>PowerPoint Presentation</vt:lpstr>
      <vt:lpstr>PowerPoint Presentation</vt:lpstr>
      <vt:lpstr>Neaplicarea Ghidurilor?  Neaplicarea Protocoalelor?  Avem fonduri pentru noile indicatii?  Daca CNAS nu compenseaza cum ramane cu protocoalele noastre?</vt:lpstr>
      <vt:lpstr>PowerPoint Presentation</vt:lpstr>
      <vt:lpstr>PowerPoint Presentation</vt:lpstr>
      <vt:lpstr>Concluzii</vt:lpstr>
      <vt:lpstr>Motto: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Sorin Agachi</dc:creator>
  <cp:lastModifiedBy>Dragos Caraghiulea</cp:lastModifiedBy>
  <cp:revision>39</cp:revision>
  <cp:lastPrinted>2018-10-23T20:17:24Z</cp:lastPrinted>
  <dcterms:created xsi:type="dcterms:W3CDTF">2018-08-15T14:09:36Z</dcterms:created>
  <dcterms:modified xsi:type="dcterms:W3CDTF">2018-10-24T07:01:38Z</dcterms:modified>
</cp:coreProperties>
</file>